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ink/ink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 id="2147483713" r:id="rId3"/>
  </p:sldMasterIdLst>
  <p:notesMasterIdLst>
    <p:notesMasterId r:id="rId96"/>
  </p:notesMasterIdLst>
  <p:sldIdLst>
    <p:sldId id="256" r:id="rId4"/>
    <p:sldId id="2134391716" r:id="rId5"/>
    <p:sldId id="2134391588" r:id="rId6"/>
    <p:sldId id="2134391735" r:id="rId7"/>
    <p:sldId id="2134391752" r:id="rId8"/>
    <p:sldId id="2134391753" r:id="rId9"/>
    <p:sldId id="2134391755" r:id="rId10"/>
    <p:sldId id="2134391754" r:id="rId11"/>
    <p:sldId id="2134391718" r:id="rId12"/>
    <p:sldId id="2134391736" r:id="rId13"/>
    <p:sldId id="307" r:id="rId14"/>
    <p:sldId id="288" r:id="rId15"/>
    <p:sldId id="402" r:id="rId16"/>
    <p:sldId id="403" r:id="rId17"/>
    <p:sldId id="378" r:id="rId18"/>
    <p:sldId id="374" r:id="rId19"/>
    <p:sldId id="309" r:id="rId20"/>
    <p:sldId id="375" r:id="rId21"/>
    <p:sldId id="376" r:id="rId22"/>
    <p:sldId id="377" r:id="rId23"/>
    <p:sldId id="400" r:id="rId24"/>
    <p:sldId id="395" r:id="rId25"/>
    <p:sldId id="399" r:id="rId26"/>
    <p:sldId id="2134391745" r:id="rId27"/>
    <p:sldId id="2134391744" r:id="rId28"/>
    <p:sldId id="396" r:id="rId29"/>
    <p:sldId id="397" r:id="rId30"/>
    <p:sldId id="401" r:id="rId31"/>
    <p:sldId id="393" r:id="rId32"/>
    <p:sldId id="398" r:id="rId33"/>
    <p:sldId id="394" r:id="rId34"/>
    <p:sldId id="310" r:id="rId35"/>
    <p:sldId id="327" r:id="rId36"/>
    <p:sldId id="380" r:id="rId37"/>
    <p:sldId id="381" r:id="rId38"/>
    <p:sldId id="382" r:id="rId39"/>
    <p:sldId id="379" r:id="rId40"/>
    <p:sldId id="384" r:id="rId41"/>
    <p:sldId id="2134391742" r:id="rId42"/>
    <p:sldId id="386" r:id="rId43"/>
    <p:sldId id="387" r:id="rId44"/>
    <p:sldId id="385" r:id="rId45"/>
    <p:sldId id="388" r:id="rId46"/>
    <p:sldId id="2134391746" r:id="rId47"/>
    <p:sldId id="392" r:id="rId48"/>
    <p:sldId id="391" r:id="rId49"/>
    <p:sldId id="389" r:id="rId50"/>
    <p:sldId id="2134391747" r:id="rId51"/>
    <p:sldId id="257" r:id="rId52"/>
    <p:sldId id="313" r:id="rId53"/>
    <p:sldId id="314" r:id="rId54"/>
    <p:sldId id="303" r:id="rId55"/>
    <p:sldId id="297" r:id="rId56"/>
    <p:sldId id="2134391748" r:id="rId57"/>
    <p:sldId id="261" r:id="rId58"/>
    <p:sldId id="312" r:id="rId59"/>
    <p:sldId id="301" r:id="rId60"/>
    <p:sldId id="266" r:id="rId61"/>
    <p:sldId id="302" r:id="rId62"/>
    <p:sldId id="267" r:id="rId63"/>
    <p:sldId id="268" r:id="rId64"/>
    <p:sldId id="270" r:id="rId65"/>
    <p:sldId id="271" r:id="rId66"/>
    <p:sldId id="272" r:id="rId67"/>
    <p:sldId id="273" r:id="rId68"/>
    <p:sldId id="275" r:id="rId69"/>
    <p:sldId id="276" r:id="rId70"/>
    <p:sldId id="277" r:id="rId71"/>
    <p:sldId id="278" r:id="rId72"/>
    <p:sldId id="279" r:id="rId73"/>
    <p:sldId id="281" r:id="rId74"/>
    <p:sldId id="282" r:id="rId75"/>
    <p:sldId id="284" r:id="rId76"/>
    <p:sldId id="285" r:id="rId77"/>
    <p:sldId id="286" r:id="rId78"/>
    <p:sldId id="287" r:id="rId79"/>
    <p:sldId id="2134391749" r:id="rId80"/>
    <p:sldId id="2134391750" r:id="rId81"/>
    <p:sldId id="2134391751" r:id="rId82"/>
    <p:sldId id="289" r:id="rId83"/>
    <p:sldId id="311" r:id="rId84"/>
    <p:sldId id="290" r:id="rId85"/>
    <p:sldId id="291" r:id="rId86"/>
    <p:sldId id="292" r:id="rId87"/>
    <p:sldId id="293" r:id="rId88"/>
    <p:sldId id="294" r:id="rId89"/>
    <p:sldId id="295" r:id="rId90"/>
    <p:sldId id="298" r:id="rId91"/>
    <p:sldId id="308" r:id="rId92"/>
    <p:sldId id="2134391741" r:id="rId93"/>
    <p:sldId id="390" r:id="rId94"/>
    <p:sldId id="2134391715" r:id="rId95"/>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1pPr>
    <a:lvl2pPr marL="0" marR="0" indent="45720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2pPr>
    <a:lvl3pPr marL="0" marR="0" indent="91440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3pPr>
    <a:lvl4pPr marL="0" marR="0" indent="137160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4pPr>
    <a:lvl5pPr marL="0" marR="0" indent="182880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5pPr>
    <a:lvl6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6pPr>
    <a:lvl7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7pPr>
    <a:lvl8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8pPr>
    <a:lvl9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imes"/>
          <a:ea typeface="Times"/>
          <a:cs typeface="Times"/>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imes"/>
          <a:ea typeface="Times"/>
          <a:cs typeface="Times"/>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imes"/>
          <a:ea typeface="Times"/>
          <a:cs typeface="Times"/>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imes"/>
          <a:ea typeface="Times"/>
          <a:cs typeface="Times"/>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Times"/>
          <a:ea typeface="Times"/>
          <a:cs typeface="Times"/>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Times"/>
          <a:ea typeface="Times"/>
          <a:cs typeface="Times"/>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Times"/>
          <a:ea typeface="Times"/>
          <a:cs typeface="Times"/>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Times"/>
          <a:ea typeface="Times"/>
          <a:cs typeface="Times"/>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Times"/>
          <a:ea typeface="Times"/>
          <a:cs typeface="Times"/>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imes"/>
          <a:ea typeface="Times"/>
          <a:cs typeface="Times"/>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Times"/>
          <a:ea typeface="Times"/>
          <a:cs typeface="Times"/>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Times"/>
          <a:ea typeface="Times"/>
          <a:cs typeface="Times"/>
        </a:font>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Times"/>
          <a:ea typeface="Times"/>
          <a:cs typeface="Times"/>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914"/>
    <p:restoredTop sz="95921"/>
  </p:normalViewPr>
  <p:slideViewPr>
    <p:cSldViewPr snapToGrid="0">
      <p:cViewPr varScale="1">
        <p:scale>
          <a:sx n="38" d="100"/>
          <a:sy n="38" d="100"/>
        </p:scale>
        <p:origin x="192" y="1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36" d="100"/>
        <a:sy n="3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31:22.196"/>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10802,'88'-46,"1"0,-1 0,0 1,0-1,1 0,-1 0,0 0,1 1,-1-1,0 0,0 0,1 0,-1 0,0 1,1-1,-1 0,0 0,1 0,-1 1,0-1,0 0,1 0,-1 0,0 1,1-1,-1 0,0 0,1 0,-1 0,0 1,0-1,1 0,-1 0,0 0,1 1,-1-1,0 0,0 0,1 0,-1 1,0-1,1 0,-1 0,0 0,1 0,-1 1,0-1,0 0,1 0,-1 0,0 1,1-1,-1 0,0 0,1 0,-1 1,0-1,0 0,1 0,-1 0,0 0,1 1,-1-1,0 0,0 0,1 0,-1 1,0-1,1 0,-1 0,0 0,1 1,-1-1,0 0,0 0,1 0,-1 0,0 1,1-1,-1 0,0 0,1 0,-1 1,0-1,0 0,1 0,-1 0,0 1,1-1,-1 0,0 0,0 0,1 0,-1 1,0-1,1 0,-1 0,0 0,1 1,-1-1,0 0,0 0,1 0,-1 1,0-1,1 0,-1 0,0 0,1 0,-1 1,0-1,0 0,1 0,5-3,1 0,1 0,1-1,0 0,1-1,1 0,0 0,1 0,0 0,1-1,0 0,1 0,0 0,0-1,1 1,0-1,1 0,-1 0,1 0,0 0,0 0,1 0,-1-1,0 1,1 0,-1 0,1-1,-1 1,0 0,0 0,0 0,0 0,0 0,-1 1,0-1,0 1,-1 0,0 0,-1 0,1 0,-2 1,0 0,0 0,-1 0,-1 1,0 0,-1 1,-1-1,0 1,-1 1,-1-1,-1 1,0 1,-2 0,0 0,-1 1,-2 1,0-1,-1 2,-2-1,0 2,-2-1,-1 2,-1 0,-1 0,-1 1,-2 1,-1 0,-2 1,-1 1,-1 0,-2 1,-1 1,-1 0,-3 1,-1 1,-1 1,-2 0,-2 1,-1 1,-2 1,-2 0,-2 2,-2 0,-1 1,-2 1,-3 1,-1 1,81-48,-14 7,-13 5,-10 5,-8 4,-7 4,-5 4,-3 2,-1 2,14-8,-9 8,-6 3,-3 2,31-16,-11 9,-28 16,-7 7,10 2,-20 10,-2-4,8-15,25-19,-20 13,4-3,11-5,2 0,5-2,1 1,-5 1,-1 3,-8 5,-4 4,24-10,-23 18,-24 13,-15 5,-32-23,-9-9,-28-20,4 11,-3 17,12 14,13 10,8 1,-5 0,-12 0,-13 0,-14 0,-2 0,-4 0,-3 0,1 0,-9 0,-4 0,-5 0,-2 0,-1 0,43 0,0 0,-1 0,-1 0,-1 0,0 0,3 0,1 0,-38 0,19 0,22 0,22-2,17-6,85-1,-28 4,6 2,40-1,8 4,-33 2,1 3,1 1,1 1,1 2,0 1,-2 2,-1 1,-1 2,25 8,-5 1,-13-1,-5 0,-15-3,-5 2,20 21,-20 9,-13 17,-7 18,-18-35,-3 2,-3 5,-2 1,-1 1,-1 0,-2 0,0-1,0-4,0-1,0 44,-2-13,-4-19,-4-16,-3-10,-2-4,5-7,-2-6,2-1,-5 1,-10 10,-12 15,-18 12,-11 12,31-34,-1 1,-33 32,12-10,14-12,16-19,13-20,9-13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31:25.74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21390,'0'-88,"0"0,0 12,-1-6,1-7,1-5,1 8,1-5,0-4,2-4,1-3,2-3,0 16,2-3,0-2,2-2,1-2,1-1,1-3,2-1,1 0,-3 17,2-1,0 0,0-2,2-2,0 0,2-1,0 0,2-2,0 0,1-1,2 0,0-1,0 7,0-1,2 0,0-1,1 0,1-1,1-1,1 0,0-1,2-1,0 0,1-1,1-1,1-1,0-1,1 0,-5 16,-1 0,2-1,1 0,0-2,0 0,2 0,0-1,0-1,1 0,0-1,1 1,1-2,-1 1,1-1,1 0,-1 0,1 0,0-1,0 1,1-1,-1 1,0 0,-1 4,0-1,0 1,1-1,-1 0,1 0,1-1,-1 1,1-1,0 0,0 0,1-1,0 1,0-1,0 1,1-1,0 0,0 0,0 0,1-1,0 1,0 0,1-1,0 1,0-1,0 1,-2 4,1 0,0-1,0 1,0-1,1 0,0 0,0 0,1-1,-1 1,1-1,1 1,-1-1,1 0,0 1,0-1,0 0,1 1,-1-1,1 1,0-1,0 1,0 0,0 0,1 0,-1 1,1-1,-1 1,1 0,0 0,0 0,1-1,0 1,0-1,0 0,0 1,1-1,0 0,0 1,0-1,0 1,0 0,1-1,-1 2,1-1,0 1,-1 0,1 0,0 1,0 0,0 1,0 0,-1 0,1 1,0 1,-1 0,1 1,-1 0,6-7,0 1,0 0,0 0,0 1,0 1,0 0,0 0,1 1,-1 1,0-1,0 2,0-1,1 1,-1 1,0 0,1 0,-1 1,0 0,1 0,-1 1,0 0,1 1,-1-1,4-4,1 0,-1 1,1-1,0 1,1 1,-1-1,0 1,0 1,0 0,0 1,0 0,0 1,-1 0,1 2,-1 0,-1 1,0 1,0 1,-1 1,0 1,6-7,1 1,-1 0,-1 2,1 1,-1 0,-1 2,1 0,-1 2,-1 0,0 2,0 0,-1 1,-1 2,0 0,-1 1,13-12,-1 2,0 1,-2 2,0 1,0 2,-2 1,0 1,-1 1,-1 1,0 1,11-11,-1 2,-1 1,-1 1,-2 3,-1 2,-1 2,-2 4,2-1,-2 3,-2 3,-1 2,-1 2,-2 2,15-10,-1 3,-3 3,-2 4,7-1,-2 4,-1 4,-3 4,0 3,1 2,6 0,2 1,1 3,7 0,2 1,0 3,1 2,0 1,-1 3,-6 3,-2 1,-3 2,20-1,-6 3,-21 4,-5 2,-11 0,-2-1,-1-2,0 0,6-1,2 0,2 0,1 1,2 2,0 1,-5 1,-3 2,-6 2,-4 1,27 10,-31 7,-24 1,-15-11,-47-27,-9-1,4-1,-4 0,-5 4,-2 1,-7-1,-2 0,1 0,1 1,4 1,2 1,-33-7,20-1,12-3,9-7,6 0,4 4,12 6,4 4,3 1,-5-11,-6-7,-8-5,2 3,7 10,8 8,10 4,6-2,2 0,34 1,42 5,-15 5,5 3,15 3,1 3,-2 1,-3 4,-8 2,-5 3,36 17,-32 1,-15-2,-13 1,-4 8,-2 12,1 17,-5 19,-16-39,-3 1,0 0,-3 1,-2-2,-2 0,-4 47,-4-48,-7-1,-7 5,-6-1,-9 0,-6-1,-4 1,-2-2,2-3,-1-1,6-7,1-3,-26 26,14-15,13-10,9-5,13-9,8-11,11-8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31:29.860"/>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1319,'76'-5,"-1"1,-11 1,3 0,4 2,20 0,6 1,4 1,-12-1,3 0,4 0,1 0,-10 0,3 0,1 0,2 0,0 0,-7 0,1 0,0 0,2 0,0 0,1 0,5 0,0 0,1 0,1 0,0 0,0-1,1-1,2 0,-1 0,1-1,-1-1,1-1,-15-1,1 0,0 0,-1-1,1-1,0 0,-1-2,1 1,0-2,1 0,-1-1,0 0,1-1,0-1,3-1,0-1,1 0,0-1,1 0,-1-1,1 1,2-1,1 0,0 0,0-1,0 1,1-1,-1 1,2 0,-1 0,1 0,0 1,0-1,0 1,-1 0,-1 0,1 1,-1 0,0 0,-1 0,0 1,0 1,-4 1,0 0,0 0,-1 1,0 1,0 0,-1 0,13 0,-1 0,0 0,0 2,-2-1,0 1,-8 1,0 1,-1 0,-1 0,-1 0,0 1,10-1,1 0,-2 0,-2 1,0-1,-7 1,-1 0,-2 0,0 0,-1 0,13 0,-2 1,-1-1,0 1,-3 0,0-1,-1 1,-2 1,-6 0,-2 1,0 0,-2-1,18 1,-2-1,-2-1,-10-1,-1 0,-2-1,-8 1,-1-1,-2-1,25-6,-3-2,-4 0,1 0,0 2,1 1,6 2,2 3,-25 4,1 1,1 2,5-1,1 2,1-1,7 1,1 0,1 0,3 3,0 0,0 3,0 1,0 1,0 3,-1 3,0 1,-1 3,-2 2,0 2,-1 0,2 2,-1 0,0 0,0 2,1 1,-1-1,0 0,0 0,-2 0,-4-1,-2 0,-2 0,-9-3,-3 0,-2 0,15 6,-7-1,-18-5,-6 0,21 13,-11-2,-2 1,4 4,9 1,-3-5,1-8,-2-11,-4-6,3-2,0 2,-1 4,-5-3,-9-2,-10 0,-10-3,-13 0,-48-56,4 14,-5-5,-19-29,-3-8,16 25,0-1,-1 0,1 1,0-1,0 1,-19-26,-1 2,7 12,0 4,7 8,3 5,-22-24,24 31,21 19,29 16,32 20,34 21,-27-9,1 1,0 3,-2-1,32 23,-20-7,-21-6,-10-2,-5-1,-6-4,-4-7,-5-1,-5-3,-3 8,0 12,0 9,0 9,-4 6,-15 6,-17 6,-15 5,22-41,-2 1,-29 38,5-5,6-9,10-9,9-8,5-6,5-5,0-8,7-6,4-6,2-6,-2 8,-2-3,-7 8,2-6,3-2,2-11,6-1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31:36.425"/>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4321,'55'0,"0"0,31 0,10 0,-8 0,7 0,5 0,-11 0,5 0,1 0,3 0,-12 0,1 0,2 0,1 0,1 0,6 0,1 0,1 0,2 0,0 0,-12 0,1 0,1 0,0 0,1 0,0 0,5 0,0 0,1 0,0 0,1 0,-1 0,-11 0,-1 0,1 0,0 0,1 0,-1 0,2 0,1 0,1 0,1 0,-1 0,1 0,0 0,1 0,1 0,1 0,0 1,0-1,0 0,1 0,0-1,0 1,2-1,-1 1,1-1,-1 0,0-1,0 0,-3-1,1 0,-1-1,1 0,-2 0,0-2,0 0,-4-1,0-1,0 0,-1-1,0-1,-2 0,0-2,7-1,-2-2,0 0,-1-1,-1-1,-2 0,11-3,-3-1,0-1,-2 1,0 0,-6 1,-1 0,-1 0,-1 2,-1 0,11-2,-1 2,-1 0,-1 2,-4 1,0 0,-1 2,-1 0,-4 1,-1 1,0 1,0-1,4 1,-1 0,1-1,0 1,-2-1,0 1,0-1,0 1,4-1,0 0,0 0,1 0,3-1,1-1,-1 1,1-2,0 0,0-1,1-1,1-1,-14 2,2-1,0-1,0 0,-1-1,17-6,0-1,0 0,-2-3,-1 0,0-2,-1-1,-2-1,-5 0,-2-1,-1 0,-2-1,-6 1,-2-1,-1 0,-1 0,18-10,0-1,-4 0,-10 3,-1 1,-3 1,-9 4,-2 2,-2 0,19-13,-3 2,-11 7,-3 3,-8 4,-2 2,-3 1,-2-1,36-27,-37 23,-1-2,5-6,2-3,6-6,1-3,4-2,1-1,2-6,-1-1,0 0,-2-1,-4 1,-2 0,-2 1,-2-1,-6-1,-2 0,-3-2,-3-1,-2 0,-3-2,-3-1,-1 1,-1 8,0 1,-3 6,-1 3,22-34,-7 23,-12 14,-8 19,-2 11,1 1,2 4,4-5,-3 5,-4 2,-7 2,-59 3,-4 3,1 2,-4 1,-37 0,-6 0,6 0,4 0,-3 0,-1 0,44 0,-1 0,-48 0,7 0,14 4,22 1,16 0,17-3,59-32,27-9,-5 8,6 1,6 0,1 3,4 3,0 3,-1 3,0 4,-5 3,-3 3,-9 3,-2 2,36 1,-23 2,-9 0,-11 0,-5 1,-6 7,-9 7,-7 6,-5 7,-3 20,-1 41,-4-25,-1 5,0 14,-1 2,2 5,0-1,-1-8,-2-4,-1-15,0-5,1 24,-4-35,2-19,1-5,1 10,1 25,0 23,0 9,-1-13,-3-24,-2-25,0-14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26:02.959"/>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7104,'76'-61,"1"1,-1-1,0 0,1 1,-1-1,0 0,1 1,-1-1,0 1,1-1,-1 0,1 1,-1-1,0 0,1 1,-1-1,0 0,1 1,-1-1,0 1,1-1,-1 0,0 1,1-1,-1 0,0 1,6-5,-1 1,1 0,0 0,-1 0,1 1,-1 0,-1 0,0 0,-1 2,0-1,-2 1,0 1,-2 0,-1 0,-1 2,-1-1,-2 2,-2 0,-2 1,-1 1,17-17,-2 1,-3 1,-2 1,-3 1,-1 2,-2 0,-2 1,0 1,-2 1,0 1,-1 0,6-4,-3 2,-1 1,-2 2,-1 0,0 0,-1 1,1-1,1-1,1-1,-1-1,1 0,0 1,-1-1,0 1,1-1,-1 1,-1 1,7-6,-1 0,1 1,-1 0,-1 0,1 1,-2 0,0 1,5-4,-2 0,1 1,-2 0,0 1,-1 2,0 0,3-2,-1 1,-1 2,0 1,-2 1,-1 2,2-2,-1 2,-1 2,-1 1,-2 2,6-4,-2 1,-1 3,-3 2,6-4,-4 2,-4 6,3-5,-6 8,18-11,-36 30,-21 18,-9 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15T00:26:05.42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629 0,'-2'72,"1"-1,-7 5,-4-1,-6-1,-6-1,-7 2,-4-2,0-6,-3-4,4-6,0-3,5-9,2-1,-15 31,8-9,11-9,5-1,-3 0,0 12,-3 11,-1 7,2 3,2-8,4-14,7-12,6-17,4-6,0-1,-4 1,-1 3,0-4,1-4,4-4,0-3,0-1,3-4,34-15,22-20,-6-2,6-5,13-8,5-4,-16 8,2-1,2-1,7-2,2-1,1 0,8-3,2 0,1 0,-18 8,2 1,0-1,2 1,3 0,1 0,1 1,1 0,3 0,1 0,1 1,1 1,1 1,2 0,0 1,0 1,1 1,0 0,-1 1,1 1,-3 1,0 1,0 0,-3 2,-5 1,-1 0,-2 2,-3 0,11 0,-4 1,-4 2,14 0,-8 2,-23 5,-6 1,16 2,-28-6,-23 0,-13-9,-9-1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31356977"/>
      </p:ext>
    </p:extLst>
  </p:cSld>
  <p:clrMap bg1="lt1" tx1="dk1" bg2="lt2" tx2="dk2" accent1="accent1" accent2="accent2" accent3="accent3" accent4="accent4" accent5="accent5" accent6="accent6" hlink="hlink" folHlink="folHlink"/>
  <p:notesStyle>
    <a:lvl1pPr defTabSz="1828800" latinLnBrk="0">
      <a:spcBef>
        <a:spcPts val="800"/>
      </a:spcBef>
      <a:defRPr sz="2400">
        <a:latin typeface="+mn-lt"/>
        <a:ea typeface="+mn-ea"/>
        <a:cs typeface="+mn-cs"/>
        <a:sym typeface="Arial"/>
      </a:defRPr>
    </a:lvl1pPr>
    <a:lvl2pPr indent="228600" defTabSz="1828800" latinLnBrk="0">
      <a:spcBef>
        <a:spcPts val="800"/>
      </a:spcBef>
      <a:defRPr sz="2400">
        <a:latin typeface="+mn-lt"/>
        <a:ea typeface="+mn-ea"/>
        <a:cs typeface="+mn-cs"/>
        <a:sym typeface="Arial"/>
      </a:defRPr>
    </a:lvl2pPr>
    <a:lvl3pPr indent="457200" defTabSz="1828800" latinLnBrk="0">
      <a:spcBef>
        <a:spcPts val="800"/>
      </a:spcBef>
      <a:defRPr sz="2400">
        <a:latin typeface="+mn-lt"/>
        <a:ea typeface="+mn-ea"/>
        <a:cs typeface="+mn-cs"/>
        <a:sym typeface="Arial"/>
      </a:defRPr>
    </a:lvl3pPr>
    <a:lvl4pPr indent="685800" defTabSz="1828800" latinLnBrk="0">
      <a:spcBef>
        <a:spcPts val="800"/>
      </a:spcBef>
      <a:defRPr sz="2400">
        <a:latin typeface="+mn-lt"/>
        <a:ea typeface="+mn-ea"/>
        <a:cs typeface="+mn-cs"/>
        <a:sym typeface="Arial"/>
      </a:defRPr>
    </a:lvl4pPr>
    <a:lvl5pPr indent="914400" defTabSz="1828800" latinLnBrk="0">
      <a:spcBef>
        <a:spcPts val="800"/>
      </a:spcBef>
      <a:defRPr sz="2400">
        <a:latin typeface="+mn-lt"/>
        <a:ea typeface="+mn-ea"/>
        <a:cs typeface="+mn-cs"/>
        <a:sym typeface="Arial"/>
      </a:defRPr>
    </a:lvl5pPr>
    <a:lvl6pPr indent="1143000" defTabSz="1828800" latinLnBrk="0">
      <a:spcBef>
        <a:spcPts val="800"/>
      </a:spcBef>
      <a:defRPr sz="2400">
        <a:latin typeface="+mn-lt"/>
        <a:ea typeface="+mn-ea"/>
        <a:cs typeface="+mn-cs"/>
        <a:sym typeface="Arial"/>
      </a:defRPr>
    </a:lvl6pPr>
    <a:lvl7pPr indent="1371600" defTabSz="1828800" latinLnBrk="0">
      <a:spcBef>
        <a:spcPts val="800"/>
      </a:spcBef>
      <a:defRPr sz="2400">
        <a:latin typeface="+mn-lt"/>
        <a:ea typeface="+mn-ea"/>
        <a:cs typeface="+mn-cs"/>
        <a:sym typeface="Arial"/>
      </a:defRPr>
    </a:lvl7pPr>
    <a:lvl8pPr indent="1600200" defTabSz="1828800" latinLnBrk="0">
      <a:spcBef>
        <a:spcPts val="800"/>
      </a:spcBef>
      <a:defRPr sz="2400">
        <a:latin typeface="+mn-lt"/>
        <a:ea typeface="+mn-ea"/>
        <a:cs typeface="+mn-cs"/>
        <a:sym typeface="Arial"/>
      </a:defRPr>
    </a:lvl8pPr>
    <a:lvl9pPr indent="1828800" defTabSz="1828800" latinLnBrk="0">
      <a:spcBef>
        <a:spcPts val="800"/>
      </a:spcBef>
      <a:defRPr sz="2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Resume – remarks:</a:t>
            </a:r>
          </a:p>
          <a:p>
            <a:pPr marL="171450" indent="-171450">
              <a:buFontTx/>
              <a:buChar char="-"/>
            </a:pPr>
            <a:r>
              <a:rPr lang="en-US" baseline="0" dirty="0"/>
              <a:t>Welcome back</a:t>
            </a:r>
          </a:p>
          <a:p>
            <a:pPr marL="171450" indent="-171450">
              <a:buFontTx/>
              <a:buChar char="-"/>
            </a:pPr>
            <a:r>
              <a:rPr lang="en-US" baseline="0" dirty="0"/>
              <a:t>Storytelling/motivational purposes</a:t>
            </a:r>
          </a:p>
          <a:p>
            <a:pPr marL="171450" indent="-171450">
              <a:buFontTx/>
              <a:buChar char="-"/>
            </a:pPr>
            <a:r>
              <a:rPr lang="en-US" baseline="0" dirty="0"/>
              <a:t>Introducing</a:t>
            </a:r>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11</a:t>
            </a:fld>
            <a:endParaRPr lang="en-US"/>
          </a:p>
        </p:txBody>
      </p:sp>
    </p:spTree>
    <p:extLst>
      <p:ext uri="{BB962C8B-B14F-4D97-AF65-F5344CB8AC3E}">
        <p14:creationId xmlns:p14="http://schemas.microsoft.com/office/powerpoint/2010/main" val="3077439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31</a:t>
            </a:fld>
            <a:endParaRPr lang="en-US"/>
          </a:p>
        </p:txBody>
      </p:sp>
    </p:spTree>
    <p:extLst>
      <p:ext uri="{BB962C8B-B14F-4D97-AF65-F5344CB8AC3E}">
        <p14:creationId xmlns:p14="http://schemas.microsoft.com/office/powerpoint/2010/main" val="248811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32</a:t>
            </a:fld>
            <a:endParaRPr lang="en-US"/>
          </a:p>
        </p:txBody>
      </p:sp>
    </p:spTree>
    <p:extLst>
      <p:ext uri="{BB962C8B-B14F-4D97-AF65-F5344CB8AC3E}">
        <p14:creationId xmlns:p14="http://schemas.microsoft.com/office/powerpoint/2010/main" val="403935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33</a:t>
            </a:fld>
            <a:endParaRPr lang="en-US"/>
          </a:p>
        </p:txBody>
      </p:sp>
    </p:spTree>
    <p:extLst>
      <p:ext uri="{BB962C8B-B14F-4D97-AF65-F5344CB8AC3E}">
        <p14:creationId xmlns:p14="http://schemas.microsoft.com/office/powerpoint/2010/main" val="235650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34</a:t>
            </a:fld>
            <a:endParaRPr lang="en-US"/>
          </a:p>
        </p:txBody>
      </p:sp>
    </p:spTree>
    <p:extLst>
      <p:ext uri="{BB962C8B-B14F-4D97-AF65-F5344CB8AC3E}">
        <p14:creationId xmlns:p14="http://schemas.microsoft.com/office/powerpoint/2010/main" val="262304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35</a:t>
            </a:fld>
            <a:endParaRPr lang="en-US"/>
          </a:p>
        </p:txBody>
      </p:sp>
    </p:spTree>
    <p:extLst>
      <p:ext uri="{BB962C8B-B14F-4D97-AF65-F5344CB8AC3E}">
        <p14:creationId xmlns:p14="http://schemas.microsoft.com/office/powerpoint/2010/main" val="1343443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36</a:t>
            </a:fld>
            <a:endParaRPr lang="en-US"/>
          </a:p>
        </p:txBody>
      </p:sp>
    </p:spTree>
    <p:extLst>
      <p:ext uri="{BB962C8B-B14F-4D97-AF65-F5344CB8AC3E}">
        <p14:creationId xmlns:p14="http://schemas.microsoft.com/office/powerpoint/2010/main" val="411637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37</a:t>
            </a:fld>
            <a:endParaRPr lang="en-US"/>
          </a:p>
        </p:txBody>
      </p:sp>
    </p:spTree>
    <p:extLst>
      <p:ext uri="{BB962C8B-B14F-4D97-AF65-F5344CB8AC3E}">
        <p14:creationId xmlns:p14="http://schemas.microsoft.com/office/powerpoint/2010/main" val="240952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B37C7-B57A-4E5C-94F3-0CDCC1D29AEE}" type="slidenum">
              <a:rPr lang="en-US" smtClean="0"/>
              <a:pPr/>
              <a:t>38</a:t>
            </a:fld>
            <a:endParaRPr lang="en-US"/>
          </a:p>
        </p:txBody>
      </p:sp>
    </p:spTree>
    <p:extLst>
      <p:ext uri="{BB962C8B-B14F-4D97-AF65-F5344CB8AC3E}">
        <p14:creationId xmlns:p14="http://schemas.microsoft.com/office/powerpoint/2010/main" val="3380561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40</a:t>
            </a:fld>
            <a:endParaRPr lang="en-US"/>
          </a:p>
        </p:txBody>
      </p:sp>
    </p:spTree>
    <p:extLst>
      <p:ext uri="{BB962C8B-B14F-4D97-AF65-F5344CB8AC3E}">
        <p14:creationId xmlns:p14="http://schemas.microsoft.com/office/powerpoint/2010/main" val="2196336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41</a:t>
            </a:fld>
            <a:endParaRPr lang="en-US"/>
          </a:p>
        </p:txBody>
      </p:sp>
    </p:spTree>
    <p:extLst>
      <p:ext uri="{BB962C8B-B14F-4D97-AF65-F5344CB8AC3E}">
        <p14:creationId xmlns:p14="http://schemas.microsoft.com/office/powerpoint/2010/main" val="124083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12</a:t>
            </a:fld>
            <a:endParaRPr lang="en-US"/>
          </a:p>
        </p:txBody>
      </p:sp>
    </p:spTree>
    <p:extLst>
      <p:ext uri="{BB962C8B-B14F-4D97-AF65-F5344CB8AC3E}">
        <p14:creationId xmlns:p14="http://schemas.microsoft.com/office/powerpoint/2010/main" val="1585134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42</a:t>
            </a:fld>
            <a:endParaRPr lang="en-US"/>
          </a:p>
        </p:txBody>
      </p:sp>
    </p:spTree>
    <p:extLst>
      <p:ext uri="{BB962C8B-B14F-4D97-AF65-F5344CB8AC3E}">
        <p14:creationId xmlns:p14="http://schemas.microsoft.com/office/powerpoint/2010/main" val="372298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B37C7-B57A-4E5C-94F3-0CDCC1D29AEE}" type="slidenum">
              <a:rPr lang="en-US" smtClean="0"/>
              <a:pPr/>
              <a:t>43</a:t>
            </a:fld>
            <a:endParaRPr lang="en-US"/>
          </a:p>
        </p:txBody>
      </p:sp>
    </p:spTree>
    <p:extLst>
      <p:ext uri="{BB962C8B-B14F-4D97-AF65-F5344CB8AC3E}">
        <p14:creationId xmlns:p14="http://schemas.microsoft.com/office/powerpoint/2010/main" val="93046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44</a:t>
            </a:fld>
            <a:endParaRPr lang="en-US"/>
          </a:p>
        </p:txBody>
      </p:sp>
    </p:spTree>
    <p:extLst>
      <p:ext uri="{BB962C8B-B14F-4D97-AF65-F5344CB8AC3E}">
        <p14:creationId xmlns:p14="http://schemas.microsoft.com/office/powerpoint/2010/main" val="4016183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45</a:t>
            </a:fld>
            <a:endParaRPr lang="en-US"/>
          </a:p>
        </p:txBody>
      </p:sp>
    </p:spTree>
    <p:extLst>
      <p:ext uri="{BB962C8B-B14F-4D97-AF65-F5344CB8AC3E}">
        <p14:creationId xmlns:p14="http://schemas.microsoft.com/office/powerpoint/2010/main" val="1589121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46</a:t>
            </a:fld>
            <a:endParaRPr lang="en-US"/>
          </a:p>
        </p:txBody>
      </p:sp>
    </p:spTree>
    <p:extLst>
      <p:ext uri="{BB962C8B-B14F-4D97-AF65-F5344CB8AC3E}">
        <p14:creationId xmlns:p14="http://schemas.microsoft.com/office/powerpoint/2010/main" val="600200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B37C7-B57A-4E5C-94F3-0CDCC1D29AEE}" type="slidenum">
              <a:rPr lang="en-US" smtClean="0"/>
              <a:pPr/>
              <a:t>47</a:t>
            </a:fld>
            <a:endParaRPr lang="en-US"/>
          </a:p>
        </p:txBody>
      </p:sp>
    </p:spTree>
    <p:extLst>
      <p:ext uri="{BB962C8B-B14F-4D97-AF65-F5344CB8AC3E}">
        <p14:creationId xmlns:p14="http://schemas.microsoft.com/office/powerpoint/2010/main" val="54781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53930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44731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75143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Clock rate –</a:t>
            </a:r>
            <a:r>
              <a:rPr lang="en-US" baseline="0" dirty="0"/>
              <a:t> frequency at which the chip Is running (processor’s speed)</a:t>
            </a:r>
          </a:p>
          <a:p>
            <a:endParaRPr lang="en-US" dirty="0"/>
          </a:p>
        </p:txBody>
      </p:sp>
    </p:spTree>
    <p:extLst>
      <p:ext uri="{BB962C8B-B14F-4D97-AF65-F5344CB8AC3E}">
        <p14:creationId xmlns:p14="http://schemas.microsoft.com/office/powerpoint/2010/main" val="47853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14</a:t>
            </a:fld>
            <a:endParaRPr lang="en-US"/>
          </a:p>
        </p:txBody>
      </p:sp>
    </p:spTree>
    <p:extLst>
      <p:ext uri="{BB962C8B-B14F-4D97-AF65-F5344CB8AC3E}">
        <p14:creationId xmlns:p14="http://schemas.microsoft.com/office/powerpoint/2010/main" val="3324597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TFLOP = Teraflop;</a:t>
            </a:r>
            <a:r>
              <a:rPr lang="en" baseline="0" dirty="0"/>
              <a:t> a way of measuring the power of a computer based on mathematical capability. (Capability of a processor to calculate one trillion floating-point operations per second)</a:t>
            </a:r>
          </a:p>
          <a:p>
            <a:pPr rtl="0">
              <a:spcBef>
                <a:spcPts val="0"/>
              </a:spcBef>
              <a:buNone/>
            </a:pPr>
            <a:endParaRPr lang="en" baseline="0" dirty="0"/>
          </a:p>
          <a:p>
            <a:pPr rtl="0">
              <a:spcBef>
                <a:spcPts val="0"/>
              </a:spcBef>
              <a:buNone/>
            </a:pPr>
            <a:r>
              <a:rPr lang="en" baseline="0" dirty="0"/>
              <a:t>Memory bandwidth = rate at which data can be read from or stored into a semiconductor memory by a processor</a:t>
            </a:r>
            <a:endParaRPr lang="en" dirty="0"/>
          </a:p>
          <a:p>
            <a:pPr rtl="0">
              <a:spcBef>
                <a:spcPts val="0"/>
              </a:spcBef>
              <a:buNone/>
            </a:pPr>
            <a:endParaRPr lang="en" dirty="0"/>
          </a:p>
          <a:p>
            <a:pPr rtl="0">
              <a:spcBef>
                <a:spcPts val="0"/>
              </a:spcBef>
              <a:buNone/>
            </a:pPr>
            <a:r>
              <a:rPr lang="en" dirty="0"/>
              <a:t>Due to design of GPU, IO (memory</a:t>
            </a:r>
            <a:r>
              <a:rPr lang="en" baseline="0" dirty="0"/>
              <a:t> access)</a:t>
            </a:r>
            <a:r>
              <a:rPr lang="en" dirty="0"/>
              <a:t> and compute happen at the same time. IO is generally the bottleneck.</a:t>
            </a:r>
          </a:p>
          <a:p>
            <a:pPr rtl="0">
              <a:spcBef>
                <a:spcPts val="0"/>
              </a:spcBef>
              <a:buNone/>
            </a:pPr>
            <a:endParaRPr dirty="0"/>
          </a:p>
          <a:p>
            <a:pPr rtl="0">
              <a:spcBef>
                <a:spcPts val="0"/>
              </a:spcBef>
              <a:buNone/>
            </a:pPr>
            <a:r>
              <a:rPr lang="en" dirty="0"/>
              <a:t>Based on these numbers, will GPUs perform better on algorithms will high computational density or low computational density?</a:t>
            </a:r>
          </a:p>
          <a:p>
            <a:pPr rtl="0">
              <a:spcBef>
                <a:spcPts val="0"/>
              </a:spcBef>
              <a:buNone/>
            </a:pPr>
            <a:endParaRPr dirty="0"/>
          </a:p>
          <a:p>
            <a:pPr rtl="0">
              <a:spcBef>
                <a:spcPts val="0"/>
              </a:spcBef>
              <a:buNone/>
            </a:pPr>
            <a:r>
              <a:rPr lang="en" dirty="0"/>
              <a:t>This is why bank conflicts matter.</a:t>
            </a:r>
          </a:p>
          <a:p>
            <a:pPr rtl="0">
              <a:spcBef>
                <a:spcPts val="0"/>
              </a:spcBef>
              <a:buNone/>
            </a:pPr>
            <a:endParaRPr dirty="0"/>
          </a:p>
          <a:p>
            <a:pPr>
              <a:spcBef>
                <a:spcPts val="0"/>
              </a:spcBef>
              <a:buNone/>
            </a:pPr>
            <a:r>
              <a:rPr lang="en" dirty="0"/>
              <a:t>80% utilization on GPU is great. We’re up to around 93% utilization for single threaded CPU matrix multiplication (probably the most tuned optimized code).</a:t>
            </a:r>
          </a:p>
        </p:txBody>
      </p:sp>
    </p:spTree>
    <p:extLst>
      <p:ext uri="{BB962C8B-B14F-4D97-AF65-F5344CB8AC3E}">
        <p14:creationId xmlns:p14="http://schemas.microsoft.com/office/powerpoint/2010/main" val="3237908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2242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a:t>Global memory: Slow and </a:t>
            </a:r>
            <a:r>
              <a:rPr lang="en-US" dirty="0" err="1"/>
              <a:t>uncached</a:t>
            </a:r>
            <a:r>
              <a:rPr lang="en-US" dirty="0"/>
              <a:t>, all threads </a:t>
            </a:r>
          </a:p>
          <a:p>
            <a:pPr rtl="0">
              <a:spcBef>
                <a:spcPts val="0"/>
              </a:spcBef>
              <a:buNone/>
            </a:pPr>
            <a:r>
              <a:rPr lang="en-US" dirty="0"/>
              <a:t>Texture memory (read only): Cache optimized for 2D access, all threads </a:t>
            </a:r>
          </a:p>
          <a:p>
            <a:pPr rtl="0">
              <a:spcBef>
                <a:spcPts val="0"/>
              </a:spcBef>
              <a:buNone/>
            </a:pPr>
            <a:r>
              <a:rPr lang="en-US" dirty="0"/>
              <a:t>Constant memory (read only): Slow, cached, all threads </a:t>
            </a:r>
          </a:p>
          <a:p>
            <a:pPr rtl="0">
              <a:spcBef>
                <a:spcPts val="0"/>
              </a:spcBef>
              <a:buNone/>
            </a:pPr>
            <a:r>
              <a:rPr lang="en-US" dirty="0"/>
              <a:t>Shared memory: Fast, bank conflicts; limited; threads in block </a:t>
            </a:r>
          </a:p>
          <a:p>
            <a:pPr rtl="0">
              <a:spcBef>
                <a:spcPts val="0"/>
              </a:spcBef>
              <a:buNone/>
            </a:pPr>
            <a:r>
              <a:rPr lang="en-US" dirty="0"/>
              <a:t>Registers: Fast, only for one thread </a:t>
            </a:r>
          </a:p>
          <a:p>
            <a:pPr rtl="0">
              <a:spcBef>
                <a:spcPts val="0"/>
              </a:spcBef>
              <a:buNone/>
            </a:pPr>
            <a:r>
              <a:rPr lang="en-US" dirty="0"/>
              <a:t>Local memory: For what doesn’t fit in registers, slow but cached, one thread</a:t>
            </a:r>
            <a:endParaRPr lang="en" dirty="0"/>
          </a:p>
        </p:txBody>
      </p:sp>
    </p:spTree>
    <p:extLst>
      <p:ext uri="{BB962C8B-B14F-4D97-AF65-F5344CB8AC3E}">
        <p14:creationId xmlns:p14="http://schemas.microsoft.com/office/powerpoint/2010/main" val="1860331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When talking about different memory types, we need to talk about both the scope as well as the hardware implementation.</a:t>
            </a:r>
          </a:p>
          <a:p>
            <a:pPr rtl="0">
              <a:spcBef>
                <a:spcPts val="0"/>
              </a:spcBef>
              <a:buNone/>
            </a:pPr>
            <a:r>
              <a:rPr lang="en" dirty="0"/>
              <a:t>The scope is simply who can access the memory and what is the lifetime of the memory.</a:t>
            </a:r>
          </a:p>
          <a:p>
            <a:pPr rtl="0">
              <a:spcBef>
                <a:spcPts val="0"/>
              </a:spcBef>
              <a:buNone/>
            </a:pPr>
            <a:endParaRPr dirty="0"/>
          </a:p>
          <a:p>
            <a:pPr>
              <a:spcBef>
                <a:spcPts val="0"/>
              </a:spcBef>
              <a:buNone/>
            </a:pPr>
            <a:r>
              <a:rPr lang="en" dirty="0"/>
              <a:t>Notably, the hardware implementation can limit the scope (as is the case for local memory), but the scope is often limited beyond what the hardware does.</a:t>
            </a:r>
          </a:p>
        </p:txBody>
      </p:sp>
    </p:spTree>
    <p:extLst>
      <p:ext uri="{BB962C8B-B14F-4D97-AF65-F5344CB8AC3E}">
        <p14:creationId xmlns:p14="http://schemas.microsoft.com/office/powerpoint/2010/main" val="3680620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76470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Everything we’ve been talking about is the GPU core. These are made by Nvidia and are the “interesting” part of the GPU.</a:t>
            </a:r>
          </a:p>
          <a:p>
            <a:pPr rtl="0">
              <a:spcBef>
                <a:spcPts val="0"/>
              </a:spcBef>
              <a:buNone/>
            </a:pPr>
            <a:endParaRPr/>
          </a:p>
          <a:p>
            <a:pPr rtl="0">
              <a:spcBef>
                <a:spcPts val="0"/>
              </a:spcBef>
              <a:buNone/>
            </a:pPr>
            <a:r>
              <a:rPr lang="en"/>
              <a:t>The global memory is not part of the GPU core, and is in this case manufactured by Samsung. Its RAM similar to what is already in your computer.</a:t>
            </a:r>
          </a:p>
          <a:p>
            <a:pPr rtl="0">
              <a:spcBef>
                <a:spcPts val="0"/>
              </a:spcBef>
              <a:buNone/>
            </a:pPr>
            <a:endParaRPr/>
          </a:p>
          <a:p>
            <a:pPr rtl="0">
              <a:spcBef>
                <a:spcPts val="0"/>
              </a:spcBef>
              <a:buNone/>
            </a:pPr>
            <a:r>
              <a:rPr lang="en"/>
              <a:t>Note that not being located on the same silicon generally hurts performance. This is true for accessing global memory from the GPU, and is also (very) true for moving data to GPU over PCI-E.</a:t>
            </a:r>
          </a:p>
          <a:p>
            <a:pPr>
              <a:spcBef>
                <a:spcPts val="0"/>
              </a:spcBef>
              <a:buNone/>
            </a:pPr>
            <a:r>
              <a:rPr lang="en"/>
              <a:t>Light travels about 1 foot each ns (in vacuum).</a:t>
            </a:r>
          </a:p>
        </p:txBody>
      </p:sp>
    </p:spTree>
    <p:extLst>
      <p:ext uri="{BB962C8B-B14F-4D97-AF65-F5344CB8AC3E}">
        <p14:creationId xmlns:p14="http://schemas.microsoft.com/office/powerpoint/2010/main" val="2841544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9135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Explain what a cache line is from perspective of CPU.</a:t>
            </a:r>
          </a:p>
          <a:p>
            <a:pPr rtl="0">
              <a:spcBef>
                <a:spcPts val="0"/>
              </a:spcBef>
              <a:buNone/>
            </a:pPr>
            <a:endParaRPr/>
          </a:p>
          <a:p>
            <a:pPr rtl="0">
              <a:spcBef>
                <a:spcPts val="0"/>
              </a:spcBef>
              <a:buNone/>
            </a:pPr>
            <a:r>
              <a:rPr lang="en"/>
              <a:t>On CPU, 1 load only touches 1 cache line. On GPU, not the case.</a:t>
            </a:r>
          </a:p>
          <a:p>
            <a:pPr rtl="0">
              <a:spcBef>
                <a:spcPts val="0"/>
              </a:spcBef>
              <a:buNone/>
            </a:pPr>
            <a:endParaRPr/>
          </a:p>
          <a:p>
            <a:pPr>
              <a:spcBef>
                <a:spcPts val="0"/>
              </a:spcBef>
              <a:buNone/>
            </a:pPr>
            <a:r>
              <a:rPr lang="en"/>
              <a:t>Follow with several slides of pictures.</a:t>
            </a:r>
          </a:p>
        </p:txBody>
      </p:sp>
    </p:spTree>
    <p:extLst>
      <p:ext uri="{BB962C8B-B14F-4D97-AF65-F5344CB8AC3E}">
        <p14:creationId xmlns:p14="http://schemas.microsoft.com/office/powerpoint/2010/main" val="1641045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cross lines don’t matter, but the misalignment causes 2 loads to be done (because first loaded address is 130 rather than 120)</a:t>
            </a:r>
          </a:p>
        </p:txBody>
      </p:sp>
    </p:spTree>
    <p:extLst>
      <p:ext uri="{BB962C8B-B14F-4D97-AF65-F5344CB8AC3E}">
        <p14:creationId xmlns:p14="http://schemas.microsoft.com/office/powerpoint/2010/main" val="53738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cross lines don’t matter, just the total number of cache lines touched.</a:t>
            </a:r>
          </a:p>
        </p:txBody>
      </p:sp>
    </p:spTree>
    <p:extLst>
      <p:ext uri="{BB962C8B-B14F-4D97-AF65-F5344CB8AC3E}">
        <p14:creationId xmlns:p14="http://schemas.microsoft.com/office/powerpoint/2010/main" val="54624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B37C7-B57A-4E5C-94F3-0CDCC1D29AEE}" type="slidenum">
              <a:rPr lang="en-US" smtClean="0"/>
              <a:pPr/>
              <a:t>15</a:t>
            </a:fld>
            <a:endParaRPr lang="en-US"/>
          </a:p>
        </p:txBody>
      </p:sp>
    </p:spTree>
    <p:extLst>
      <p:ext uri="{BB962C8B-B14F-4D97-AF65-F5344CB8AC3E}">
        <p14:creationId xmlns:p14="http://schemas.microsoft.com/office/powerpoint/2010/main" val="3452817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Nvidia says shared memory latency is “roughly 100x lower”, so probably closer to 3ns, but 5ns is closer enough and easier to think about.</a:t>
            </a:r>
          </a:p>
          <a:p>
            <a:pPr rtl="0">
              <a:spcBef>
                <a:spcPts val="0"/>
              </a:spcBef>
              <a:buNone/>
            </a:pPr>
            <a:endParaRPr/>
          </a:p>
          <a:p>
            <a:pPr>
              <a:spcBef>
                <a:spcPts val="0"/>
              </a:spcBef>
              <a:buNone/>
            </a:pPr>
            <a:r>
              <a:rPr lang="en"/>
              <a:t>Why is scope of shared memory not global?</a:t>
            </a:r>
          </a:p>
        </p:txBody>
      </p:sp>
    </p:spTree>
    <p:extLst>
      <p:ext uri="{BB962C8B-B14F-4D97-AF65-F5344CB8AC3E}">
        <p14:creationId xmlns:p14="http://schemas.microsoft.com/office/powerpoint/2010/main" val="616473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37708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You could declare byte frequency counts as a “stack” variable (local) and hope L1 cache does a good job.</a:t>
            </a:r>
          </a:p>
          <a:p>
            <a:pPr rtl="0">
              <a:spcBef>
                <a:spcPts val="0"/>
              </a:spcBef>
              <a:buNone/>
            </a:pPr>
            <a:endParaRPr dirty="0"/>
          </a:p>
          <a:p>
            <a:pPr rtl="0">
              <a:spcBef>
                <a:spcPts val="0"/>
              </a:spcBef>
              <a:buNone/>
            </a:pPr>
            <a:r>
              <a:rPr lang="en" dirty="0"/>
              <a:t>For algorithms where you iteratively build output, you often want to do this in shared memory.</a:t>
            </a:r>
          </a:p>
          <a:p>
            <a:pPr>
              <a:spcBef>
                <a:spcPts val="0"/>
              </a:spcBef>
              <a:buNone/>
            </a:pPr>
            <a:endParaRPr dirty="0"/>
          </a:p>
        </p:txBody>
      </p:sp>
    </p:spTree>
    <p:extLst>
      <p:ext uri="{BB962C8B-B14F-4D97-AF65-F5344CB8AC3E}">
        <p14:creationId xmlns:p14="http://schemas.microsoft.com/office/powerpoint/2010/main" val="3664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FLOP = floating point operations</a:t>
            </a:r>
          </a:p>
          <a:p>
            <a:pPr rtl="0">
              <a:spcBef>
                <a:spcPts val="0"/>
              </a:spcBef>
              <a:buNone/>
            </a:pPr>
            <a:r>
              <a:rPr lang="en" dirty="0"/>
              <a:t>IO = IO operations</a:t>
            </a:r>
          </a:p>
          <a:p>
            <a:pPr rtl="0">
              <a:spcBef>
                <a:spcPts val="0"/>
              </a:spcBef>
              <a:buNone/>
            </a:pPr>
            <a:endParaRPr dirty="0"/>
          </a:p>
          <a:p>
            <a:pPr>
              <a:spcBef>
                <a:spcPts val="0"/>
              </a:spcBef>
              <a:buNone/>
            </a:pPr>
            <a:r>
              <a:rPr lang="en" dirty="0"/>
              <a:t>blocking algorithms for matrix multiplication</a:t>
            </a:r>
          </a:p>
        </p:txBody>
      </p:sp>
    </p:spTree>
    <p:extLst>
      <p:ext uri="{BB962C8B-B14F-4D97-AF65-F5344CB8AC3E}">
        <p14:creationId xmlns:p14="http://schemas.microsoft.com/office/powerpoint/2010/main" val="1391459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syncthreads works at block scope, synchronizes all warps in the block.</a:t>
            </a:r>
          </a:p>
          <a:p>
            <a:pPr rtl="0">
              <a:spcBef>
                <a:spcPts val="0"/>
              </a:spcBef>
              <a:buNone/>
            </a:pPr>
            <a:r>
              <a:rPr lang="en"/>
              <a:t>question: is __syncthreads needed to synchronize within a warp?</a:t>
            </a:r>
          </a:p>
          <a:p>
            <a:pPr>
              <a:spcBef>
                <a:spcPts val="0"/>
              </a:spcBef>
              <a:buNone/>
            </a:pPr>
            <a:r>
              <a:rPr lang="en"/>
              <a:t>answer: not always, called warp synchronous coding. more about synchronization on friday</a:t>
            </a:r>
          </a:p>
        </p:txBody>
      </p:sp>
    </p:spTree>
    <p:extLst>
      <p:ext uri="{BB962C8B-B14F-4D97-AF65-F5344CB8AC3E}">
        <p14:creationId xmlns:p14="http://schemas.microsoft.com/office/powerpoint/2010/main" val="111801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827244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Center example would take roughly twice as long.</a:t>
            </a:r>
          </a:p>
          <a:p>
            <a:pPr>
              <a:spcBef>
                <a:spcPts val="0"/>
              </a:spcBef>
              <a:buNone/>
            </a:pPr>
            <a:r>
              <a:rPr lang="en"/>
              <a:t>Bank conflicts might not seem like a huge deal (because access with 2-way bank conflict is same latency as arithmetic instruction) but can have significant effect on already partially tuned programs.</a:t>
            </a:r>
          </a:p>
        </p:txBody>
      </p:sp>
    </p:spTree>
    <p:extLst>
      <p:ext uri="{BB962C8B-B14F-4D97-AF65-F5344CB8AC3E}">
        <p14:creationId xmlns:p14="http://schemas.microsoft.com/office/powerpoint/2010/main" val="2801197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Stride is distance from thread i access to thread i+1 access.</a:t>
            </a:r>
          </a:p>
          <a:p>
            <a:pPr rtl="0">
              <a:spcBef>
                <a:spcPts val="0"/>
              </a:spcBef>
              <a:buNone/>
            </a:pPr>
            <a:endParaRPr/>
          </a:p>
          <a:p>
            <a:pPr>
              <a:spcBef>
                <a:spcPts val="0"/>
              </a:spcBef>
              <a:buNone/>
            </a:pPr>
            <a:r>
              <a:rPr lang="en"/>
              <a:t>How many unique banks are accessed, and how many threads are accessing that bank</a:t>
            </a:r>
          </a:p>
        </p:txBody>
      </p:sp>
    </p:spTree>
    <p:extLst>
      <p:ext uri="{BB962C8B-B14F-4D97-AF65-F5344CB8AC3E}">
        <p14:creationId xmlns:p14="http://schemas.microsoft.com/office/powerpoint/2010/main" val="4286155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Note padding is wasting some very precious hardware, and also makes code uglier.</a:t>
            </a:r>
          </a:p>
        </p:txBody>
      </p:sp>
    </p:spTree>
    <p:extLst>
      <p:ext uri="{BB962C8B-B14F-4D97-AF65-F5344CB8AC3E}">
        <p14:creationId xmlns:p14="http://schemas.microsoft.com/office/powerpoint/2010/main" val="1014804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Need to check assembly to see what is in registers.</a:t>
            </a:r>
          </a:p>
          <a:p>
            <a:pPr rtl="0">
              <a:spcBef>
                <a:spcPts val="0"/>
              </a:spcBef>
              <a:buNone/>
            </a:pPr>
            <a:endParaRPr/>
          </a:p>
          <a:p>
            <a:pPr>
              <a:spcBef>
                <a:spcPts val="0"/>
              </a:spcBef>
              <a:buNone/>
            </a:pPr>
            <a:r>
              <a:rPr lang="en"/>
              <a:t>Arrays must be statically indexed because instructions hard code register number.</a:t>
            </a:r>
          </a:p>
        </p:txBody>
      </p:sp>
    </p:spTree>
    <p:extLst>
      <p:ext uri="{BB962C8B-B14F-4D97-AF65-F5344CB8AC3E}">
        <p14:creationId xmlns:p14="http://schemas.microsoft.com/office/powerpoint/2010/main" val="3656461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16</a:t>
            </a:fld>
            <a:endParaRPr lang="en-US"/>
          </a:p>
        </p:txBody>
      </p:sp>
    </p:spTree>
    <p:extLst>
      <p:ext uri="{BB962C8B-B14F-4D97-AF65-F5344CB8AC3E}">
        <p14:creationId xmlns:p14="http://schemas.microsoft.com/office/powerpoint/2010/main" val="1136861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What’s the downside of storing local memory in global memory?</a:t>
            </a:r>
          </a:p>
          <a:p>
            <a:pPr rtl="0">
              <a:spcBef>
                <a:spcPts val="0"/>
              </a:spcBef>
              <a:buNone/>
            </a:pPr>
            <a:endParaRPr dirty="0"/>
          </a:p>
          <a:p>
            <a:pPr rtl="0">
              <a:spcBef>
                <a:spcPts val="0"/>
              </a:spcBef>
              <a:buNone/>
            </a:pPr>
            <a:r>
              <a:rPr lang="en" dirty="0"/>
              <a:t>So how can we avoid storing anything in local memory?</a:t>
            </a:r>
          </a:p>
          <a:p>
            <a:pPr rtl="0">
              <a:spcBef>
                <a:spcPts val="0"/>
              </a:spcBef>
              <a:buNone/>
            </a:pPr>
            <a:r>
              <a:rPr lang="en" dirty="0"/>
              <a:t>Answer: use less local variables than registers</a:t>
            </a:r>
          </a:p>
          <a:p>
            <a:pPr rtl="0">
              <a:spcBef>
                <a:spcPts val="0"/>
              </a:spcBef>
              <a:buNone/>
            </a:pPr>
            <a:r>
              <a:rPr lang="en" dirty="0"/>
              <a:t>yes, but we’ve seen that using more local variables can help performance (assuming the local variables in registers)</a:t>
            </a:r>
          </a:p>
          <a:p>
            <a:pPr rtl="0">
              <a:spcBef>
                <a:spcPts val="0"/>
              </a:spcBef>
              <a:buNone/>
            </a:pPr>
            <a:r>
              <a:rPr lang="en" dirty="0"/>
              <a:t>sounds like we want to have as many variables that we can put in registers and no more!</a:t>
            </a:r>
          </a:p>
          <a:p>
            <a:pPr rtl="0">
              <a:spcBef>
                <a:spcPts val="0"/>
              </a:spcBef>
              <a:buNone/>
            </a:pPr>
            <a:endParaRPr dirty="0"/>
          </a:p>
          <a:p>
            <a:pPr>
              <a:spcBef>
                <a:spcPts val="0"/>
              </a:spcBef>
              <a:buNone/>
            </a:pPr>
            <a:r>
              <a:rPr lang="en" dirty="0"/>
              <a:t>If we have more local variables then registers, then some local variables will be spilled to local/global memory. This is called register spilling and kills performance.</a:t>
            </a:r>
          </a:p>
        </p:txBody>
      </p:sp>
    </p:spTree>
    <p:extLst>
      <p:ext uri="{BB962C8B-B14F-4D97-AF65-F5344CB8AC3E}">
        <p14:creationId xmlns:p14="http://schemas.microsoft.com/office/powerpoint/2010/main" val="1975898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6005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Stores also have instruction dependencies (cannot use a register until the store from it is done).</a:t>
            </a:r>
          </a:p>
          <a:p>
            <a:pPr rtl="0">
              <a:spcBef>
                <a:spcPts val="0"/>
              </a:spcBef>
              <a:buNone/>
            </a:pPr>
            <a:endParaRPr dirty="0"/>
          </a:p>
          <a:p>
            <a:pPr rtl="0">
              <a:spcBef>
                <a:spcPts val="0"/>
              </a:spcBef>
              <a:buNone/>
            </a:pPr>
            <a:r>
              <a:rPr lang="en" dirty="0"/>
              <a:t>The pairs of dependent instructions are the store x1, load y[1] (because we’re loading y1 into the same register that we’re storing from) and load x1,  z1 = x1 + y1</a:t>
            </a:r>
          </a:p>
          <a:p>
            <a:pPr rtl="0">
              <a:spcBef>
                <a:spcPts val="0"/>
              </a:spcBef>
              <a:buNone/>
            </a:pPr>
            <a:endParaRPr dirty="0"/>
          </a:p>
          <a:p>
            <a:pPr rtl="0">
              <a:spcBef>
                <a:spcPts val="0"/>
              </a:spcBef>
              <a:buNone/>
            </a:pPr>
            <a:r>
              <a:rPr lang="en" dirty="0"/>
              <a:t>There are worse spilling scenarios (what if x0 was stored?) and also better (just don’t load y1 until after computing z0), but its difficult for compiler to find optimal instruction ordering wrt spilling and dependencies.</a:t>
            </a:r>
          </a:p>
          <a:p>
            <a:pPr rtl="0">
              <a:spcBef>
                <a:spcPts val="0"/>
              </a:spcBef>
              <a:buNone/>
            </a:pPr>
            <a:endParaRPr dirty="0"/>
          </a:p>
          <a:p>
            <a:pPr rtl="0">
              <a:spcBef>
                <a:spcPts val="0"/>
              </a:spcBef>
              <a:buNone/>
            </a:pPr>
            <a:r>
              <a:rPr lang="en" dirty="0"/>
              <a:t>A form of register allocation problem can be reduced to k-coloring a graph, which is NP-complete.</a:t>
            </a:r>
          </a:p>
          <a:p>
            <a:pPr rtl="0">
              <a:spcBef>
                <a:spcPts val="0"/>
              </a:spcBef>
              <a:buNone/>
            </a:pPr>
            <a:endParaRPr dirty="0"/>
          </a:p>
          <a:p>
            <a:pPr lvl="0" rtl="0">
              <a:spcBef>
                <a:spcPts val="0"/>
              </a:spcBef>
              <a:buNone/>
            </a:pPr>
            <a:r>
              <a:rPr lang="en" dirty="0"/>
              <a:t>So, is register spilling (and any use of local memory) truly so bad for performance? Thankfully not (in small doses), due to the L1 cache.</a:t>
            </a:r>
          </a:p>
        </p:txBody>
      </p:sp>
    </p:spTree>
    <p:extLst>
      <p:ext uri="{BB962C8B-B14F-4D97-AF65-F5344CB8AC3E}">
        <p14:creationId xmlns:p14="http://schemas.microsoft.com/office/powerpoint/2010/main" val="4135864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Give brief explanation of each type of memory.</a:t>
            </a:r>
          </a:p>
          <a:p>
            <a:pPr>
              <a:spcBef>
                <a:spcPts val="0"/>
              </a:spcBef>
              <a:buNone/>
            </a:pPr>
            <a:r>
              <a:rPr lang="en"/>
              <a:t>I’ll go over the most important types of memory first.</a:t>
            </a:r>
          </a:p>
        </p:txBody>
      </p:sp>
    </p:spTree>
    <p:extLst>
      <p:ext uri="{BB962C8B-B14F-4D97-AF65-F5344CB8AC3E}">
        <p14:creationId xmlns:p14="http://schemas.microsoft.com/office/powerpoint/2010/main" val="3579575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Give brief explanation of each type of memory.</a:t>
            </a:r>
          </a:p>
          <a:p>
            <a:pPr>
              <a:spcBef>
                <a:spcPts val="0"/>
              </a:spcBef>
              <a:buNone/>
            </a:pPr>
            <a:r>
              <a:rPr lang="en"/>
              <a:t>I’ll go over the most important types of memory first.</a:t>
            </a:r>
          </a:p>
        </p:txBody>
      </p:sp>
    </p:spTree>
    <p:extLst>
      <p:ext uri="{BB962C8B-B14F-4D97-AF65-F5344CB8AC3E}">
        <p14:creationId xmlns:p14="http://schemas.microsoft.com/office/powerpoint/2010/main" val="2394834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There are PTX instructions to load global memory to indicate whether you want to put it in L1 cache.</a:t>
            </a:r>
          </a:p>
          <a:p>
            <a:pPr rtl="0">
              <a:spcBef>
                <a:spcPts val="0"/>
              </a:spcBef>
              <a:buNone/>
            </a:pPr>
            <a:endParaRPr dirty="0"/>
          </a:p>
          <a:p>
            <a:pPr rtl="0">
              <a:spcBef>
                <a:spcPts val="0"/>
              </a:spcBef>
              <a:buNone/>
            </a:pPr>
            <a:r>
              <a:rPr lang="en" dirty="0"/>
              <a:t>Recommendation: Use shared memory for whatever you can think of using it for, then make the rest of the space L1.</a:t>
            </a:r>
          </a:p>
          <a:p>
            <a:pPr rtl="0">
              <a:spcBef>
                <a:spcPts val="0"/>
              </a:spcBef>
              <a:buNone/>
            </a:pPr>
            <a:r>
              <a:rPr lang="en" dirty="0"/>
              <a:t>Makes local memory much cheaper (as register spills now go into L1 which is about as fast as shared).</a:t>
            </a:r>
          </a:p>
          <a:p>
            <a:pPr rtl="0">
              <a:spcBef>
                <a:spcPts val="0"/>
              </a:spcBef>
              <a:buNone/>
            </a:pPr>
            <a:r>
              <a:rPr lang="en" dirty="0"/>
              <a:t>so a little register spilling can be OK sometimes</a:t>
            </a:r>
          </a:p>
          <a:p>
            <a:pPr rtl="0">
              <a:spcBef>
                <a:spcPts val="0"/>
              </a:spcBef>
              <a:buNone/>
            </a:pPr>
            <a:endParaRPr dirty="0"/>
          </a:p>
          <a:p>
            <a:pPr>
              <a:spcBef>
                <a:spcPts val="0"/>
              </a:spcBef>
              <a:buNone/>
            </a:pPr>
            <a:r>
              <a:rPr lang="en" dirty="0"/>
              <a:t>L1 actually merged with texture cache in Maxwell.</a:t>
            </a:r>
          </a:p>
        </p:txBody>
      </p:sp>
    </p:spTree>
    <p:extLst>
      <p:ext uri="{BB962C8B-B14F-4D97-AF65-F5344CB8AC3E}">
        <p14:creationId xmlns:p14="http://schemas.microsoft.com/office/powerpoint/2010/main" val="4048877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can look at L1/L2 hit/miss rates in profiler to see if local memory use is problematic</a:t>
            </a:r>
          </a:p>
        </p:txBody>
      </p:sp>
    </p:spTree>
    <p:extLst>
      <p:ext uri="{BB962C8B-B14F-4D97-AF65-F5344CB8AC3E}">
        <p14:creationId xmlns:p14="http://schemas.microsoft.com/office/powerpoint/2010/main" val="797789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37023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in this cont</a:t>
            </a:r>
            <a:r>
              <a:rPr lang="en-US" dirty="0"/>
              <a:t>ex</a:t>
            </a:r>
            <a:r>
              <a:rPr lang="en" dirty="0"/>
              <a:t>t, static does not mean known at compile time, it m</a:t>
            </a:r>
            <a:r>
              <a:rPr lang="en-US" dirty="0" err="1"/>
              <a:t>ea</a:t>
            </a:r>
            <a:r>
              <a:rPr lang="en" dirty="0"/>
              <a:t>ns all threads accessing the same same address.</a:t>
            </a:r>
          </a:p>
          <a:p>
            <a:pPr rtl="0">
              <a:spcBef>
                <a:spcPts val="0"/>
              </a:spcBef>
              <a:buNone/>
            </a:pPr>
            <a:r>
              <a:rPr lang="en" dirty="0"/>
              <a:t>Memory address cannot depend on threadId.</a:t>
            </a:r>
          </a:p>
          <a:p>
            <a:pPr rtl="0">
              <a:spcBef>
                <a:spcPts val="0"/>
              </a:spcBef>
              <a:buNone/>
            </a:pPr>
            <a:endParaRPr dirty="0"/>
          </a:p>
          <a:p>
            <a:pPr rtl="0">
              <a:spcBef>
                <a:spcPts val="0"/>
              </a:spcBef>
              <a:buNone/>
            </a:pPr>
            <a:r>
              <a:rPr lang="en" dirty="0"/>
              <a:t>Cache is small/cheap because no writeback mechanism required.</a:t>
            </a:r>
          </a:p>
          <a:p>
            <a:pPr rtl="0">
              <a:spcBef>
                <a:spcPts val="0"/>
              </a:spcBef>
              <a:buNone/>
            </a:pPr>
            <a:endParaRPr dirty="0"/>
          </a:p>
          <a:p>
            <a:pPr rtl="0">
              <a:spcBef>
                <a:spcPts val="0"/>
              </a:spcBef>
              <a:buNone/>
            </a:pPr>
            <a:r>
              <a:rPr lang="en" dirty="0"/>
              <a:t>Compiler uses LDU sometimes (const + pointer aliasing concerns)</a:t>
            </a:r>
          </a:p>
          <a:p>
            <a:pPr rtl="0">
              <a:spcBef>
                <a:spcPts val="0"/>
              </a:spcBef>
              <a:buNone/>
            </a:pPr>
            <a:endParaRPr dirty="0"/>
          </a:p>
          <a:p>
            <a:pPr>
              <a:spcBef>
                <a:spcPts val="0"/>
              </a:spcBef>
              <a:buNone/>
            </a:pPr>
            <a:endParaRPr dirty="0"/>
          </a:p>
        </p:txBody>
      </p:sp>
    </p:spTree>
    <p:extLst>
      <p:ext uri="{BB962C8B-B14F-4D97-AF65-F5344CB8AC3E}">
        <p14:creationId xmlns:p14="http://schemas.microsoft.com/office/powerpoint/2010/main" val="24575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5007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17</a:t>
            </a:fld>
            <a:endParaRPr lang="en-US"/>
          </a:p>
        </p:txBody>
      </p:sp>
    </p:spTree>
    <p:extLst>
      <p:ext uri="{BB962C8B-B14F-4D97-AF65-F5344CB8AC3E}">
        <p14:creationId xmlns:p14="http://schemas.microsoft.com/office/powerpoint/2010/main" val="41799052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for general purpose computing “texture support could not have been justified if the hardware hadn’t already been there” - cuda handbook</a:t>
            </a:r>
          </a:p>
          <a:p>
            <a:pPr rtl="0">
              <a:spcBef>
                <a:spcPts val="0"/>
              </a:spcBef>
              <a:buNone/>
            </a:pPr>
            <a:r>
              <a:rPr lang="en" dirty="0"/>
              <a:t>I’ve never used textures personally, and they are the most foreign part of CUDA to me.</a:t>
            </a:r>
          </a:p>
          <a:p>
            <a:pPr rtl="0">
              <a:spcBef>
                <a:spcPts val="0"/>
              </a:spcBef>
              <a:buNone/>
            </a:pPr>
            <a:endParaRPr dirty="0"/>
          </a:p>
          <a:p>
            <a:pPr>
              <a:spcBef>
                <a:spcPts val="0"/>
              </a:spcBef>
              <a:buNone/>
            </a:pPr>
            <a:r>
              <a:rPr lang="en" dirty="0"/>
              <a:t>CUDA arrays use trick like a space filling curve</a:t>
            </a:r>
          </a:p>
        </p:txBody>
      </p:sp>
    </p:spTree>
    <p:extLst>
      <p:ext uri="{BB962C8B-B14F-4D97-AF65-F5344CB8AC3E}">
        <p14:creationId xmlns:p14="http://schemas.microsoft.com/office/powerpoint/2010/main" val="41745143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complex and not super useful in my opinion</a:t>
            </a:r>
          </a:p>
        </p:txBody>
      </p:sp>
    </p:spTree>
    <p:extLst>
      <p:ext uri="{BB962C8B-B14F-4D97-AF65-F5344CB8AC3E}">
        <p14:creationId xmlns:p14="http://schemas.microsoft.com/office/powerpoint/2010/main" val="1432332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99961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Give brief explanation of each type of memory.</a:t>
            </a:r>
          </a:p>
          <a:p>
            <a:pPr>
              <a:spcBef>
                <a:spcPts val="0"/>
              </a:spcBef>
              <a:buNone/>
            </a:pPr>
            <a:r>
              <a:rPr lang="en"/>
              <a:t>I’ll go over the most important types of memory first.</a:t>
            </a:r>
          </a:p>
        </p:txBody>
      </p:sp>
    </p:spTree>
    <p:extLst>
      <p:ext uri="{BB962C8B-B14F-4D97-AF65-F5344CB8AC3E}">
        <p14:creationId xmlns:p14="http://schemas.microsoft.com/office/powerpoint/2010/main" val="2172769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455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18</a:t>
            </a:fld>
            <a:endParaRPr lang="en-US"/>
          </a:p>
        </p:txBody>
      </p:sp>
    </p:spTree>
    <p:extLst>
      <p:ext uri="{BB962C8B-B14F-4D97-AF65-F5344CB8AC3E}">
        <p14:creationId xmlns:p14="http://schemas.microsoft.com/office/powerpoint/2010/main" val="404060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B37C7-B57A-4E5C-94F3-0CDCC1D29AEE}" type="slidenum">
              <a:rPr lang="en-US" smtClean="0"/>
              <a:pPr/>
              <a:t>19</a:t>
            </a:fld>
            <a:endParaRPr lang="en-US"/>
          </a:p>
        </p:txBody>
      </p:sp>
    </p:spTree>
    <p:extLst>
      <p:ext uri="{BB962C8B-B14F-4D97-AF65-F5344CB8AC3E}">
        <p14:creationId xmlns:p14="http://schemas.microsoft.com/office/powerpoint/2010/main" val="199338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how the different architectures have different thread per block counts. </a:t>
            </a:r>
          </a:p>
        </p:txBody>
      </p:sp>
      <p:sp>
        <p:nvSpPr>
          <p:cNvPr id="4" name="Slide Number Placeholder 3"/>
          <p:cNvSpPr>
            <a:spLocks noGrp="1"/>
          </p:cNvSpPr>
          <p:nvPr>
            <p:ph type="sldNum" sz="quarter" idx="10"/>
          </p:nvPr>
        </p:nvSpPr>
        <p:spPr/>
        <p:txBody>
          <a:bodyPr/>
          <a:lstStyle/>
          <a:p>
            <a:fld id="{A72B37C7-B57A-4E5C-94F3-0CDCC1D29AEE}" type="slidenum">
              <a:rPr lang="en-US" smtClean="0"/>
              <a:pPr/>
              <a:t>20</a:t>
            </a:fld>
            <a:endParaRPr lang="en-US"/>
          </a:p>
        </p:txBody>
      </p:sp>
    </p:spTree>
    <p:extLst>
      <p:ext uri="{BB962C8B-B14F-4D97-AF65-F5344CB8AC3E}">
        <p14:creationId xmlns:p14="http://schemas.microsoft.com/office/powerpoint/2010/main" val="193863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39"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140" name="Shape 140"/>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pic>
        <p:nvPicPr>
          <p:cNvPr id="141" name="image.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286001" y="0"/>
            <a:ext cx="3705225" cy="13716000"/>
          </a:xfrm>
          <a:prstGeom prst="rect">
            <a:avLst/>
          </a:prstGeom>
          <a:ln w="12700">
            <a:miter lim="400000"/>
          </a:ln>
        </p:spPr>
      </p:pic>
      <p:sp>
        <p:nvSpPr>
          <p:cNvPr id="142" name="Shape 142"/>
          <p:cNvSpPr>
            <a:spLocks noGrp="1"/>
          </p:cNvSpPr>
          <p:nvPr>
            <p:ph type="title"/>
          </p:nvPr>
        </p:nvSpPr>
        <p:spPr>
          <a:xfrm>
            <a:off x="2971800" y="546100"/>
            <a:ext cx="12344400" cy="2292350"/>
          </a:xfrm>
          <a:prstGeom prst="rect">
            <a:avLst/>
          </a:prstGeom>
          <a:ln w="12700"/>
        </p:spPr>
        <p:txBody>
          <a:bodyPr lIns="0" tIns="0" rIns="0" bIns="0">
            <a:normAutofit/>
          </a:bodyPr>
          <a:lstStyle>
            <a:lvl1pPr defTabSz="438150">
              <a:lnSpc>
                <a:spcPct val="90000"/>
              </a:lnSpc>
              <a:defRPr sz="2100">
                <a:latin typeface="+mn-lt"/>
                <a:ea typeface="+mn-ea"/>
                <a:cs typeface="+mn-cs"/>
                <a:sym typeface="Arial"/>
              </a:defRPr>
            </a:lvl1pPr>
          </a:lstStyle>
          <a:p>
            <a:r>
              <a:t>Title Text</a:t>
            </a:r>
          </a:p>
        </p:txBody>
      </p:sp>
      <p:sp>
        <p:nvSpPr>
          <p:cNvPr id="143" name="Shape 143"/>
          <p:cNvSpPr>
            <a:spLocks noGrp="1"/>
          </p:cNvSpPr>
          <p:nvPr>
            <p:ph type="body" sz="half" idx="1"/>
          </p:nvPr>
        </p:nvSpPr>
        <p:spPr>
          <a:xfrm>
            <a:off x="2971800" y="3209928"/>
            <a:ext cx="12344400" cy="7953375"/>
          </a:xfrm>
          <a:prstGeom prst="rect">
            <a:avLst/>
          </a:prstGeom>
          <a:ln w="12700"/>
        </p:spPr>
        <p:txBody>
          <a:bodyPr lIns="0" tIns="0" rIns="0" bIns="0">
            <a:normAutofit/>
          </a:bodyPr>
          <a:lstStyle>
            <a:lvl1pPr marL="180975" indent="-154781" defTabSz="438150">
              <a:lnSpc>
                <a:spcPct val="90000"/>
              </a:lnSpc>
              <a:spcBef>
                <a:spcPts val="450"/>
              </a:spcBef>
              <a:buClr>
                <a:srgbClr val="000000"/>
              </a:buClr>
              <a:buSzPct val="45000"/>
              <a:buFont typeface="Wingdings"/>
              <a:defRPr sz="1200">
                <a:latin typeface="+mn-lt"/>
                <a:ea typeface="+mn-ea"/>
                <a:cs typeface="+mn-cs"/>
                <a:sym typeface="Arial"/>
              </a:defRPr>
            </a:lvl1pPr>
            <a:lvl2pPr marL="234723" indent="-125186" defTabSz="438150">
              <a:lnSpc>
                <a:spcPct val="90000"/>
              </a:lnSpc>
              <a:spcBef>
                <a:spcPts val="450"/>
              </a:spcBef>
              <a:buClr>
                <a:srgbClr val="000000"/>
              </a:buClr>
              <a:buFont typeface="Wingdings"/>
              <a:buChar char="•"/>
              <a:defRPr sz="1200">
                <a:latin typeface="+mn-lt"/>
                <a:ea typeface="+mn-ea"/>
                <a:cs typeface="+mn-cs"/>
                <a:sym typeface="Arial"/>
              </a:defRPr>
            </a:lvl2pPr>
            <a:lvl3pPr marL="365125" indent="-146050" defTabSz="438150">
              <a:lnSpc>
                <a:spcPct val="90000"/>
              </a:lnSpc>
              <a:spcBef>
                <a:spcPts val="450"/>
              </a:spcBef>
              <a:buClr>
                <a:srgbClr val="000000"/>
              </a:buClr>
              <a:buFont typeface="Wingdings"/>
              <a:defRPr sz="1200">
                <a:latin typeface="+mn-lt"/>
                <a:ea typeface="+mn-ea"/>
                <a:cs typeface="+mn-cs"/>
                <a:sym typeface="Arial"/>
              </a:defRPr>
            </a:lvl3pPr>
            <a:lvl4pPr marL="505063" indent="-175260" defTabSz="438150">
              <a:lnSpc>
                <a:spcPct val="90000"/>
              </a:lnSpc>
              <a:spcBef>
                <a:spcPts val="450"/>
              </a:spcBef>
              <a:buClr>
                <a:srgbClr val="000000"/>
              </a:buClr>
              <a:buFont typeface="Wingdings"/>
              <a:buChar char="•"/>
              <a:defRPr sz="1200">
                <a:latin typeface="+mn-lt"/>
                <a:ea typeface="+mn-ea"/>
                <a:cs typeface="+mn-cs"/>
                <a:sym typeface="Arial"/>
              </a:defRPr>
            </a:lvl4pPr>
            <a:lvl5pPr marL="488024" indent="-48683" defTabSz="438150">
              <a:lnSpc>
                <a:spcPct val="90000"/>
              </a:lnSpc>
              <a:spcBef>
                <a:spcPts val="450"/>
              </a:spcBef>
              <a:buClr>
                <a:srgbClr val="000000"/>
              </a:buClr>
              <a:buFont typeface="Wingdings"/>
              <a:defRPr sz="1200">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Rectangle 4"/>
          <p:cNvSpPr>
            <a:spLocks noGrp="1" noChangeArrowheads="1"/>
          </p:cNvSpPr>
          <p:nvPr>
            <p:ph type="dt" sz="half" idx="10"/>
          </p:nvPr>
        </p:nvSpPr>
        <p:spPr>
          <a:xfrm>
            <a:off x="12801600" y="12649200"/>
            <a:ext cx="4876800" cy="752476"/>
          </a:xfrm>
          <a:prstGeom prst="rect">
            <a:avLst/>
          </a:prstGeom>
        </p:spPr>
        <p:txBody>
          <a:bodyPr/>
          <a:lstStyle>
            <a:lvl1pPr>
              <a:defRPr>
                <a:latin typeface="Times" panose="02020603050405020304" pitchFamily="18" charset="0"/>
                <a:ea typeface="MS PGothic" panose="020B0600070205080204" pitchFamily="34" charset="-128"/>
              </a:defRPr>
            </a:lvl1pPr>
          </a:lstStyle>
          <a:p>
            <a:pPr>
              <a:defRPr/>
            </a:pPr>
            <a:r>
              <a:rPr lang="nn-NO" altLang="en-US"/>
              <a:t>Elster – TDT 4200 F2012</a:t>
            </a:r>
          </a:p>
        </p:txBody>
      </p:sp>
      <p:sp>
        <p:nvSpPr>
          <p:cNvPr id="5" name="Rectangle 5"/>
          <p:cNvSpPr>
            <a:spLocks noGrp="1" noChangeArrowheads="1"/>
          </p:cNvSpPr>
          <p:nvPr>
            <p:ph type="ftr" sz="quarter" idx="11"/>
          </p:nvPr>
        </p:nvSpPr>
        <p:spPr>
          <a:xfrm>
            <a:off x="2133600" y="12496800"/>
            <a:ext cx="5791200" cy="914400"/>
          </a:xfrm>
          <a:prstGeom prst="rect">
            <a:avLst/>
          </a:prstGeom>
        </p:spPr>
        <p:txBody>
          <a:bodyPr/>
          <a:lstStyle>
            <a:lvl1pPr>
              <a:defRPr/>
            </a:lvl1pPr>
          </a:lstStyle>
          <a:p>
            <a:pPr>
              <a:defRPr/>
            </a:pPr>
            <a:endParaRPr lang="nn-NO" altLang="nn-NO"/>
          </a:p>
        </p:txBody>
      </p:sp>
    </p:spTree>
    <p:extLst>
      <p:ext uri="{BB962C8B-B14F-4D97-AF65-F5344CB8AC3E}">
        <p14:creationId xmlns:p14="http://schemas.microsoft.com/office/powerpoint/2010/main" val="4142549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4535" y="12659284"/>
            <a:ext cx="475488" cy="609600"/>
          </a:xfrm>
          <a:prstGeom prst="rect">
            <a:avLst/>
          </a:prstGeom>
        </p:spPr>
      </p:pic>
    </p:spTree>
    <p:extLst>
      <p:ext uri="{BB962C8B-B14F-4D97-AF65-F5344CB8AC3E}">
        <p14:creationId xmlns:p14="http://schemas.microsoft.com/office/powerpoint/2010/main" val="2369956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4765" y="12801600"/>
            <a:ext cx="18283238"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5" y="12668632"/>
            <a:ext cx="18283238" cy="128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517904"/>
            <a:ext cx="15087600" cy="7132320"/>
          </a:xfrm>
        </p:spPr>
        <p:txBody>
          <a:bodyPr anchor="b">
            <a:normAutofit/>
          </a:bodyPr>
          <a:lstStyle>
            <a:lvl1pPr algn="l">
              <a:lnSpc>
                <a:spcPct val="85000"/>
              </a:lnSpc>
              <a:defRPr sz="16000" spc="-10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650076" y="8911242"/>
            <a:ext cx="15087600" cy="2286000"/>
          </a:xfrm>
        </p:spPr>
        <p:txBody>
          <a:bodyPr lIns="91440" rIns="91440">
            <a:normAutofit/>
          </a:bodyPr>
          <a:lstStyle>
            <a:lvl1pPr marL="0" indent="0" algn="l">
              <a:buNone/>
              <a:defRPr sz="4800" cap="all" spc="400" baseline="0">
                <a:solidFill>
                  <a:schemeClr val="tx2"/>
                </a:solidFill>
                <a:latin typeface="+mj-lt"/>
              </a:defRPr>
            </a:lvl1pPr>
            <a:lvl2pPr marL="914400" indent="0" algn="ctr">
              <a:buNone/>
              <a:defRPr sz="4800"/>
            </a:lvl2pPr>
            <a:lvl3pPr marL="1828800" indent="0" algn="ctr">
              <a:buNone/>
              <a:defRPr sz="48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dirty="0"/>
              <a:t>Click to edit Master subtitle style</a:t>
            </a:r>
          </a:p>
        </p:txBody>
      </p:sp>
      <p:sp>
        <p:nvSpPr>
          <p:cNvPr id="4" name="Date Placeholder 3"/>
          <p:cNvSpPr>
            <a:spLocks noGrp="1"/>
          </p:cNvSpPr>
          <p:nvPr>
            <p:ph type="dt" sz="half" idx="10"/>
          </p:nvPr>
        </p:nvSpPr>
        <p:spPr/>
        <p:txBody>
          <a:bodyPr/>
          <a:lstStyle/>
          <a:p>
            <a:fld id="{050A936B-72C2-4D57-8E79-F7F90B27616C}"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490232-0E8C-4E6E-8542-EA8E7800CB39}" type="slidenum">
              <a:rPr lang="en-US" smtClean="0"/>
              <a:pPr/>
              <a:t>‹#›</a:t>
            </a:fld>
            <a:endParaRPr lang="en-US"/>
          </a:p>
        </p:txBody>
      </p:sp>
      <p:cxnSp>
        <p:nvCxnSpPr>
          <p:cNvPr id="9" name="Straight Connector 8"/>
          <p:cNvCxnSpPr/>
          <p:nvPr/>
        </p:nvCxnSpPr>
        <p:spPr>
          <a:xfrm>
            <a:off x="1811488" y="86868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00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914400" y="11750159"/>
            <a:ext cx="16459200" cy="1385597"/>
          </a:xfrm>
          <a:prstGeom prst="rect">
            <a:avLst/>
          </a:prstGeom>
        </p:spPr>
        <p:txBody>
          <a:bodyPr lIns="91425" tIns="91425" rIns="91425" bIns="91425" anchor="t" anchorCtr="0"/>
          <a:lstStyle>
            <a:lvl1pPr>
              <a:spcBef>
                <a:spcPts val="0"/>
              </a:spcBef>
              <a:buClr>
                <a:schemeClr val="dk2"/>
              </a:buClr>
              <a:buSzPct val="100000"/>
              <a:buNone/>
              <a:defRPr sz="3600">
                <a:solidFill>
                  <a:schemeClr val="dk2"/>
                </a:solidFill>
              </a:defRPr>
            </a:lvl1pPr>
          </a:lstStyle>
          <a:p>
            <a:endParaRPr/>
          </a:p>
        </p:txBody>
      </p:sp>
      <p:sp>
        <p:nvSpPr>
          <p:cNvPr id="36" name="Shape 36"/>
          <p:cNvSpPr txBox="1">
            <a:spLocks noGrp="1"/>
          </p:cNvSpPr>
          <p:nvPr>
            <p:ph type="sldNum" idx="12"/>
          </p:nvPr>
        </p:nvSpPr>
        <p:spPr>
          <a:xfrm>
            <a:off x="17113583" y="12666267"/>
            <a:ext cx="1097398" cy="1049600"/>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633469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3" name="Shape 23"/>
          <p:cNvSpPr txBox="1">
            <a:spLocks noGrp="1"/>
          </p:cNvSpPr>
          <p:nvPr>
            <p:ph type="title"/>
          </p:nvPr>
        </p:nvSpPr>
        <p:spPr>
          <a:xfrm>
            <a:off x="914400" y="549275"/>
            <a:ext cx="16459200" cy="2286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914400" y="3200402"/>
            <a:ext cx="7989000" cy="9935197"/>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9384546" y="3200402"/>
            <a:ext cx="7989000" cy="9935197"/>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17113583" y="12666267"/>
            <a:ext cx="1097398" cy="1049600"/>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774641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2244725"/>
            <a:ext cx="13716000" cy="47752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2286000" y="7204078"/>
            <a:ext cx="13716000" cy="331152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E1EAF20-E0CD-45C8-9F1B-2D366D11A5D3}"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1458635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EAF20-E0CD-45C8-9F1B-2D366D11A5D3}"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1937631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3419478"/>
            <a:ext cx="15773400" cy="5705475"/>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1247775" y="9178928"/>
            <a:ext cx="15773400" cy="300037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1EAF20-E0CD-45C8-9F1B-2D366D11A5D3}"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124011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3651250"/>
            <a:ext cx="782955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01150" y="3651250"/>
            <a:ext cx="782955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1EAF20-E0CD-45C8-9F1B-2D366D11A5D3}"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2890438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9"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946" y="-4763"/>
            <a:ext cx="914401" cy="13725526"/>
          </a:xfrm>
          <a:prstGeom prst="rect">
            <a:avLst/>
          </a:prstGeom>
          <a:ln w="12700">
            <a:miter lim="400000"/>
          </a:ln>
        </p:spPr>
      </p:pic>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Shape 21"/>
          <p:cNvSpPr>
            <a:spLocks noGrp="1"/>
          </p:cNvSpPr>
          <p:nvPr>
            <p:ph type="title"/>
          </p:nvPr>
        </p:nvSpPr>
        <p:spPr>
          <a:xfrm>
            <a:off x="3905250" y="1079500"/>
            <a:ext cx="11658600" cy="2286000"/>
          </a:xfrm>
          <a:prstGeom prst="rect">
            <a:avLst/>
          </a:prstGeom>
        </p:spPr>
        <p:txBody>
          <a:bodyPr>
            <a:normAutofit/>
          </a:bodyPr>
          <a:lstStyle/>
          <a:p>
            <a:r>
              <a:t>Title Text</a:t>
            </a:r>
          </a:p>
        </p:txBody>
      </p:sp>
      <p:sp>
        <p:nvSpPr>
          <p:cNvPr id="22" name="Shape 22"/>
          <p:cNvSpPr>
            <a:spLocks noGrp="1"/>
          </p:cNvSpPr>
          <p:nvPr>
            <p:ph type="body" sz="half" idx="1"/>
          </p:nvPr>
        </p:nvSpPr>
        <p:spPr>
          <a:xfrm>
            <a:off x="3886200" y="3962400"/>
            <a:ext cx="11658600" cy="82296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1" y="730253"/>
            <a:ext cx="15773400" cy="2651125"/>
          </a:xfrm>
        </p:spPr>
        <p:txBody>
          <a:bodyPr/>
          <a:lstStyle/>
          <a:p>
            <a:r>
              <a:rPr lang="en-US"/>
              <a:t>Click to edit Master title style</a:t>
            </a:r>
          </a:p>
        </p:txBody>
      </p:sp>
      <p:sp>
        <p:nvSpPr>
          <p:cNvPr id="3" name="Text Placeholder 2"/>
          <p:cNvSpPr>
            <a:spLocks noGrp="1"/>
          </p:cNvSpPr>
          <p:nvPr>
            <p:ph type="body" idx="1"/>
          </p:nvPr>
        </p:nvSpPr>
        <p:spPr>
          <a:xfrm>
            <a:off x="1259683" y="3362328"/>
            <a:ext cx="7736681" cy="16478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59683" y="5010153"/>
            <a:ext cx="7736681"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2" y="3362328"/>
            <a:ext cx="7774781" cy="16478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9258302" y="5010153"/>
            <a:ext cx="7774781"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EAF20-E0CD-45C8-9F1B-2D366D11A5D3}"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3865530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EAF20-E0CD-45C8-9F1B-2D366D11A5D3}" type="datetimeFigureOut">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2105819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EAF20-E0CD-45C8-9F1B-2D366D11A5D3}" type="datetimeFigureOut">
              <a:rPr lang="en-US" smtClean="0"/>
              <a:t>10/15/24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3133887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914400"/>
            <a:ext cx="5898356" cy="3200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7774781" y="1974850"/>
            <a:ext cx="9258300" cy="97472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4114803"/>
            <a:ext cx="5898356" cy="762317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E1EAF20-E0CD-45C8-9F1B-2D366D11A5D3}"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1033426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914400"/>
            <a:ext cx="5898356" cy="32004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7774781" y="1974850"/>
            <a:ext cx="9258300" cy="97472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259683" y="4114803"/>
            <a:ext cx="5898356" cy="762317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E1EAF20-E0CD-45C8-9F1B-2D366D11A5D3}" type="datetimeFigureOut">
              <a:rPr lang="en-US" smtClean="0"/>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4292894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EAF20-E0CD-45C8-9F1B-2D366D11A5D3}"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589574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730253"/>
            <a:ext cx="3943350" cy="11623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730253"/>
            <a:ext cx="1171575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EAF20-E0CD-45C8-9F1B-2D366D11A5D3}"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FCD92-3D44-4B38-85CC-C73840E90EB6}" type="slidenum">
              <a:rPr lang="en-US" smtClean="0"/>
              <a:t>‹#›</a:t>
            </a:fld>
            <a:endParaRPr lang="en-US"/>
          </a:p>
        </p:txBody>
      </p:sp>
    </p:spTree>
    <p:extLst>
      <p:ext uri="{BB962C8B-B14F-4D97-AF65-F5344CB8AC3E}">
        <p14:creationId xmlns:p14="http://schemas.microsoft.com/office/powerpoint/2010/main" val="2378021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3347-4121-8C49-0646-287C1A8B3BC0}"/>
              </a:ext>
            </a:extLst>
          </p:cNvPr>
          <p:cNvSpPr>
            <a:spLocks noGrp="1"/>
          </p:cNvSpPr>
          <p:nvPr>
            <p:ph type="ctrTitle"/>
          </p:nvPr>
        </p:nvSpPr>
        <p:spPr>
          <a:xfrm>
            <a:off x="2286000" y="2244725"/>
            <a:ext cx="13716000" cy="4775200"/>
          </a:xfrm>
        </p:spPr>
        <p:txBody>
          <a:bodyPr anchor="b"/>
          <a:lstStyle>
            <a:lvl1pPr algn="ctr">
              <a:defRPr sz="6000"/>
            </a:lvl1pPr>
          </a:lstStyle>
          <a:p>
            <a:r>
              <a:rPr lang="en-US"/>
              <a:t>Click to edit Master title style</a:t>
            </a:r>
            <a:endParaRPr lang="en-NO"/>
          </a:p>
        </p:txBody>
      </p:sp>
      <p:sp>
        <p:nvSpPr>
          <p:cNvPr id="3" name="Subtitle 2">
            <a:extLst>
              <a:ext uri="{FF2B5EF4-FFF2-40B4-BE49-F238E27FC236}">
                <a16:creationId xmlns:a16="http://schemas.microsoft.com/office/drawing/2014/main" id="{DDC7A71E-9FF5-CB0D-CB96-59F9AD8717E0}"/>
              </a:ext>
            </a:extLst>
          </p:cNvPr>
          <p:cNvSpPr>
            <a:spLocks noGrp="1"/>
          </p:cNvSpPr>
          <p:nvPr>
            <p:ph type="subTitle" idx="1"/>
          </p:nvPr>
        </p:nvSpPr>
        <p:spPr>
          <a:xfrm>
            <a:off x="2286000" y="7204075"/>
            <a:ext cx="13716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O"/>
          </a:p>
        </p:txBody>
      </p:sp>
      <p:sp>
        <p:nvSpPr>
          <p:cNvPr id="4" name="Date Placeholder 3">
            <a:extLst>
              <a:ext uri="{FF2B5EF4-FFF2-40B4-BE49-F238E27FC236}">
                <a16:creationId xmlns:a16="http://schemas.microsoft.com/office/drawing/2014/main" id="{D2290477-76EB-B808-A231-ADC358997AC0}"/>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F4E8E1A8-FEE1-4714-90BA-DE32ECC168C7}"/>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08DF095A-581A-6EA2-4DF5-A400C925AB4B}"/>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2342699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2E5E-82EF-D70E-8B65-7DDF1A31159F}"/>
              </a:ext>
            </a:extLst>
          </p:cNvPr>
          <p:cNvSpPr>
            <a:spLocks noGrp="1"/>
          </p:cNvSpPr>
          <p:nvPr>
            <p:ph type="title"/>
          </p:nvPr>
        </p:nvSpPr>
        <p:spPr/>
        <p:txBody>
          <a:bodyPr/>
          <a:lstStyle/>
          <a:p>
            <a:r>
              <a:rPr lang="en-US"/>
              <a:t>Click to edit Master title style</a:t>
            </a:r>
            <a:endParaRPr lang="en-NO"/>
          </a:p>
        </p:txBody>
      </p:sp>
      <p:sp>
        <p:nvSpPr>
          <p:cNvPr id="3" name="Content Placeholder 2">
            <a:extLst>
              <a:ext uri="{FF2B5EF4-FFF2-40B4-BE49-F238E27FC236}">
                <a16:creationId xmlns:a16="http://schemas.microsoft.com/office/drawing/2014/main" id="{54126DD9-D496-FD9E-4D71-FF986A107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Date Placeholder 3">
            <a:extLst>
              <a:ext uri="{FF2B5EF4-FFF2-40B4-BE49-F238E27FC236}">
                <a16:creationId xmlns:a16="http://schemas.microsoft.com/office/drawing/2014/main" id="{04315288-799E-1BA6-7C1C-4D1E62348ACD}"/>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74464CC7-BDA2-66E6-2C16-2303D7567F5B}"/>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A419F897-A604-C4ED-5E7E-E0EF4FE94979}"/>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9119372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E6B7-17EE-F218-926D-CACF10E808EE}"/>
              </a:ext>
            </a:extLst>
          </p:cNvPr>
          <p:cNvSpPr>
            <a:spLocks noGrp="1"/>
          </p:cNvSpPr>
          <p:nvPr>
            <p:ph type="title"/>
          </p:nvPr>
        </p:nvSpPr>
        <p:spPr>
          <a:xfrm>
            <a:off x="1247775" y="3419475"/>
            <a:ext cx="15773400" cy="5705475"/>
          </a:xfrm>
        </p:spPr>
        <p:txBody>
          <a:bodyPr anchor="b"/>
          <a:lstStyle>
            <a:lvl1pPr>
              <a:defRPr sz="6000"/>
            </a:lvl1pPr>
          </a:lstStyle>
          <a:p>
            <a:r>
              <a:rPr lang="en-US"/>
              <a:t>Click to edit Master title style</a:t>
            </a:r>
            <a:endParaRPr lang="en-NO"/>
          </a:p>
        </p:txBody>
      </p:sp>
      <p:sp>
        <p:nvSpPr>
          <p:cNvPr id="3" name="Text Placeholder 2">
            <a:extLst>
              <a:ext uri="{FF2B5EF4-FFF2-40B4-BE49-F238E27FC236}">
                <a16:creationId xmlns:a16="http://schemas.microsoft.com/office/drawing/2014/main" id="{23385413-03FB-93D7-D063-2FBD052C57EB}"/>
              </a:ext>
            </a:extLst>
          </p:cNvPr>
          <p:cNvSpPr>
            <a:spLocks noGrp="1"/>
          </p:cNvSpPr>
          <p:nvPr>
            <p:ph type="body" idx="1"/>
          </p:nvPr>
        </p:nvSpPr>
        <p:spPr>
          <a:xfrm>
            <a:off x="1247775" y="9178925"/>
            <a:ext cx="15773400" cy="300037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ECFEC5-48E7-9046-3A8D-021AD604C785}"/>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50E0D8B3-4173-9417-6EE2-16A9E44994E3}"/>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03851AB1-C99A-D3E1-58BF-153EC6D83D19}"/>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297697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29"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30" name="Shape 30"/>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C579-70BE-6BF3-DB30-B6F7CB7CD124}"/>
              </a:ext>
            </a:extLst>
          </p:cNvPr>
          <p:cNvSpPr>
            <a:spLocks noGrp="1"/>
          </p:cNvSpPr>
          <p:nvPr>
            <p:ph type="title"/>
          </p:nvPr>
        </p:nvSpPr>
        <p:spPr/>
        <p:txBody>
          <a:bodyPr/>
          <a:lstStyle/>
          <a:p>
            <a:r>
              <a:rPr lang="en-US"/>
              <a:t>Click to edit Master title style</a:t>
            </a:r>
            <a:endParaRPr lang="en-NO"/>
          </a:p>
        </p:txBody>
      </p:sp>
      <p:sp>
        <p:nvSpPr>
          <p:cNvPr id="3" name="Content Placeholder 2">
            <a:extLst>
              <a:ext uri="{FF2B5EF4-FFF2-40B4-BE49-F238E27FC236}">
                <a16:creationId xmlns:a16="http://schemas.microsoft.com/office/drawing/2014/main" id="{B2A97EB8-B9F4-7451-94D6-BABB3361F43F}"/>
              </a:ext>
            </a:extLst>
          </p:cNvPr>
          <p:cNvSpPr>
            <a:spLocks noGrp="1"/>
          </p:cNvSpPr>
          <p:nvPr>
            <p:ph sz="half" idx="1"/>
          </p:nvPr>
        </p:nvSpPr>
        <p:spPr>
          <a:xfrm>
            <a:off x="1257300" y="3651250"/>
            <a:ext cx="78105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Content Placeholder 3">
            <a:extLst>
              <a:ext uri="{FF2B5EF4-FFF2-40B4-BE49-F238E27FC236}">
                <a16:creationId xmlns:a16="http://schemas.microsoft.com/office/drawing/2014/main" id="{B92CDB0D-EFEE-9D73-995D-4D483D59C3F1}"/>
              </a:ext>
            </a:extLst>
          </p:cNvPr>
          <p:cNvSpPr>
            <a:spLocks noGrp="1"/>
          </p:cNvSpPr>
          <p:nvPr>
            <p:ph sz="half" idx="2"/>
          </p:nvPr>
        </p:nvSpPr>
        <p:spPr>
          <a:xfrm>
            <a:off x="9220200" y="3651250"/>
            <a:ext cx="78105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5" name="Date Placeholder 4">
            <a:extLst>
              <a:ext uri="{FF2B5EF4-FFF2-40B4-BE49-F238E27FC236}">
                <a16:creationId xmlns:a16="http://schemas.microsoft.com/office/drawing/2014/main" id="{62403587-79B1-A41D-814E-3249F790A85D}"/>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6" name="Footer Placeholder 5">
            <a:extLst>
              <a:ext uri="{FF2B5EF4-FFF2-40B4-BE49-F238E27FC236}">
                <a16:creationId xmlns:a16="http://schemas.microsoft.com/office/drawing/2014/main" id="{598BF3AD-ED62-BCAD-BC72-6909C3597AA3}"/>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2DCF9096-0B1F-B175-33F6-A4C570BDA553}"/>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1188654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CB6F-C877-BA32-6374-4A0511466AF3}"/>
              </a:ext>
            </a:extLst>
          </p:cNvPr>
          <p:cNvSpPr>
            <a:spLocks noGrp="1"/>
          </p:cNvSpPr>
          <p:nvPr>
            <p:ph type="title"/>
          </p:nvPr>
        </p:nvSpPr>
        <p:spPr>
          <a:xfrm>
            <a:off x="1260475" y="730250"/>
            <a:ext cx="15773400" cy="2651125"/>
          </a:xfrm>
        </p:spPr>
        <p:txBody>
          <a:bodyPr/>
          <a:lstStyle/>
          <a:p>
            <a:r>
              <a:rPr lang="en-US"/>
              <a:t>Click to edit Master title style</a:t>
            </a:r>
            <a:endParaRPr lang="en-NO"/>
          </a:p>
        </p:txBody>
      </p:sp>
      <p:sp>
        <p:nvSpPr>
          <p:cNvPr id="3" name="Text Placeholder 2">
            <a:extLst>
              <a:ext uri="{FF2B5EF4-FFF2-40B4-BE49-F238E27FC236}">
                <a16:creationId xmlns:a16="http://schemas.microsoft.com/office/drawing/2014/main" id="{A4D912DD-E61E-E0AE-D69B-1C127F8E10C7}"/>
              </a:ext>
            </a:extLst>
          </p:cNvPr>
          <p:cNvSpPr>
            <a:spLocks noGrp="1"/>
          </p:cNvSpPr>
          <p:nvPr>
            <p:ph type="body" idx="1"/>
          </p:nvPr>
        </p:nvSpPr>
        <p:spPr>
          <a:xfrm>
            <a:off x="1260475" y="3362325"/>
            <a:ext cx="7735888"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3659F-8D0A-B8C7-4B5A-6FFF291EF952}"/>
              </a:ext>
            </a:extLst>
          </p:cNvPr>
          <p:cNvSpPr>
            <a:spLocks noGrp="1"/>
          </p:cNvSpPr>
          <p:nvPr>
            <p:ph sz="half" idx="2"/>
          </p:nvPr>
        </p:nvSpPr>
        <p:spPr>
          <a:xfrm>
            <a:off x="1260475" y="5010150"/>
            <a:ext cx="7735888"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5" name="Text Placeholder 4">
            <a:extLst>
              <a:ext uri="{FF2B5EF4-FFF2-40B4-BE49-F238E27FC236}">
                <a16:creationId xmlns:a16="http://schemas.microsoft.com/office/drawing/2014/main" id="{956120D1-D201-B676-AFC5-03E9768D4C9B}"/>
              </a:ext>
            </a:extLst>
          </p:cNvPr>
          <p:cNvSpPr>
            <a:spLocks noGrp="1"/>
          </p:cNvSpPr>
          <p:nvPr>
            <p:ph type="body" sz="quarter" idx="3"/>
          </p:nvPr>
        </p:nvSpPr>
        <p:spPr>
          <a:xfrm>
            <a:off x="9258300" y="3362325"/>
            <a:ext cx="777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1A8BCC-42EC-44D4-DFA6-20FA48D24E54}"/>
              </a:ext>
            </a:extLst>
          </p:cNvPr>
          <p:cNvSpPr>
            <a:spLocks noGrp="1"/>
          </p:cNvSpPr>
          <p:nvPr>
            <p:ph sz="quarter" idx="4"/>
          </p:nvPr>
        </p:nvSpPr>
        <p:spPr>
          <a:xfrm>
            <a:off x="9258300" y="5010150"/>
            <a:ext cx="777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7" name="Date Placeholder 6">
            <a:extLst>
              <a:ext uri="{FF2B5EF4-FFF2-40B4-BE49-F238E27FC236}">
                <a16:creationId xmlns:a16="http://schemas.microsoft.com/office/drawing/2014/main" id="{FDB72B33-E1A9-5A98-93B6-5C8AA20FB888}"/>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8" name="Footer Placeholder 7">
            <a:extLst>
              <a:ext uri="{FF2B5EF4-FFF2-40B4-BE49-F238E27FC236}">
                <a16:creationId xmlns:a16="http://schemas.microsoft.com/office/drawing/2014/main" id="{1FCDECDC-5C5C-22A8-5B3D-5772FF596ACC}"/>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4950FF84-1486-72E1-44D8-2A9F5836D8D8}"/>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3981518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FE21-46D2-52B4-9800-6FAC8CBFBC4F}"/>
              </a:ext>
            </a:extLst>
          </p:cNvPr>
          <p:cNvSpPr>
            <a:spLocks noGrp="1"/>
          </p:cNvSpPr>
          <p:nvPr>
            <p:ph type="title"/>
          </p:nvPr>
        </p:nvSpPr>
        <p:spPr/>
        <p:txBody>
          <a:bodyPr/>
          <a:lstStyle/>
          <a:p>
            <a:r>
              <a:rPr lang="en-US"/>
              <a:t>Click to edit Master title style</a:t>
            </a:r>
            <a:endParaRPr lang="en-NO"/>
          </a:p>
        </p:txBody>
      </p:sp>
      <p:sp>
        <p:nvSpPr>
          <p:cNvPr id="3" name="Date Placeholder 2">
            <a:extLst>
              <a:ext uri="{FF2B5EF4-FFF2-40B4-BE49-F238E27FC236}">
                <a16:creationId xmlns:a16="http://schemas.microsoft.com/office/drawing/2014/main" id="{816A1EEB-CA62-E017-114A-2E233021DAF8}"/>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4" name="Footer Placeholder 3">
            <a:extLst>
              <a:ext uri="{FF2B5EF4-FFF2-40B4-BE49-F238E27FC236}">
                <a16:creationId xmlns:a16="http://schemas.microsoft.com/office/drawing/2014/main" id="{F3742E9A-5B1D-FC1D-F2E6-4EE8077CC23A}"/>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4641FF8A-A387-296B-11A7-3A80EFE26B5F}"/>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928253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766B66-DC18-1EAD-6183-E7976EB2C650}"/>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3" name="Footer Placeholder 2">
            <a:extLst>
              <a:ext uri="{FF2B5EF4-FFF2-40B4-BE49-F238E27FC236}">
                <a16:creationId xmlns:a16="http://schemas.microsoft.com/office/drawing/2014/main" id="{FDA061B4-43D7-981F-0030-6E173D830FE7}"/>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8B47D132-9976-D557-ECAB-7234C0C1E07D}"/>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2334268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F28B-F221-72B4-723E-3D6A92AEF5AD}"/>
              </a:ext>
            </a:extLst>
          </p:cNvPr>
          <p:cNvSpPr>
            <a:spLocks noGrp="1"/>
          </p:cNvSpPr>
          <p:nvPr>
            <p:ph type="title"/>
          </p:nvPr>
        </p:nvSpPr>
        <p:spPr>
          <a:xfrm>
            <a:off x="1260475" y="914400"/>
            <a:ext cx="5897563" cy="3200400"/>
          </a:xfrm>
        </p:spPr>
        <p:txBody>
          <a:bodyPr anchor="b"/>
          <a:lstStyle>
            <a:lvl1pPr>
              <a:defRPr sz="3200"/>
            </a:lvl1pPr>
          </a:lstStyle>
          <a:p>
            <a:r>
              <a:rPr lang="en-US"/>
              <a:t>Click to edit Master title style</a:t>
            </a:r>
            <a:endParaRPr lang="en-NO"/>
          </a:p>
        </p:txBody>
      </p:sp>
      <p:sp>
        <p:nvSpPr>
          <p:cNvPr id="3" name="Content Placeholder 2">
            <a:extLst>
              <a:ext uri="{FF2B5EF4-FFF2-40B4-BE49-F238E27FC236}">
                <a16:creationId xmlns:a16="http://schemas.microsoft.com/office/drawing/2014/main" id="{16EE174E-F184-24E7-83C9-ABF0F2FDFB3F}"/>
              </a:ext>
            </a:extLst>
          </p:cNvPr>
          <p:cNvSpPr>
            <a:spLocks noGrp="1"/>
          </p:cNvSpPr>
          <p:nvPr>
            <p:ph idx="1"/>
          </p:nvPr>
        </p:nvSpPr>
        <p:spPr>
          <a:xfrm>
            <a:off x="7775575" y="1974850"/>
            <a:ext cx="92583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Text Placeholder 3">
            <a:extLst>
              <a:ext uri="{FF2B5EF4-FFF2-40B4-BE49-F238E27FC236}">
                <a16:creationId xmlns:a16="http://schemas.microsoft.com/office/drawing/2014/main" id="{B99C2F8E-023E-A4FD-5636-06601AF55244}"/>
              </a:ext>
            </a:extLst>
          </p:cNvPr>
          <p:cNvSpPr>
            <a:spLocks noGrp="1"/>
          </p:cNvSpPr>
          <p:nvPr>
            <p:ph type="body" sz="half" idx="2"/>
          </p:nvPr>
        </p:nvSpPr>
        <p:spPr>
          <a:xfrm>
            <a:off x="1260475" y="4114800"/>
            <a:ext cx="5897563"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B2C25-B943-5FBC-930A-9A38CEF2B523}"/>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6" name="Footer Placeholder 5">
            <a:extLst>
              <a:ext uri="{FF2B5EF4-FFF2-40B4-BE49-F238E27FC236}">
                <a16:creationId xmlns:a16="http://schemas.microsoft.com/office/drawing/2014/main" id="{4297F284-DBDA-38AC-F312-E5D6A56187A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F15BEC77-5F8C-C136-9414-9715258ADA74}"/>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2776022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FFAD-DD48-67D3-F3F7-7A3124833E69}"/>
              </a:ext>
            </a:extLst>
          </p:cNvPr>
          <p:cNvSpPr>
            <a:spLocks noGrp="1"/>
          </p:cNvSpPr>
          <p:nvPr>
            <p:ph type="title"/>
          </p:nvPr>
        </p:nvSpPr>
        <p:spPr>
          <a:xfrm>
            <a:off x="1260475" y="914400"/>
            <a:ext cx="5897563" cy="3200400"/>
          </a:xfrm>
        </p:spPr>
        <p:txBody>
          <a:bodyPr anchor="b"/>
          <a:lstStyle>
            <a:lvl1pPr>
              <a:defRPr sz="3200"/>
            </a:lvl1pPr>
          </a:lstStyle>
          <a:p>
            <a:r>
              <a:rPr lang="en-US"/>
              <a:t>Click to edit Master title style</a:t>
            </a:r>
            <a:endParaRPr lang="en-NO"/>
          </a:p>
        </p:txBody>
      </p:sp>
      <p:sp>
        <p:nvSpPr>
          <p:cNvPr id="3" name="Picture Placeholder 2">
            <a:extLst>
              <a:ext uri="{FF2B5EF4-FFF2-40B4-BE49-F238E27FC236}">
                <a16:creationId xmlns:a16="http://schemas.microsoft.com/office/drawing/2014/main" id="{B24119CA-A492-43B1-2258-C1A1BFD95FFC}"/>
              </a:ext>
            </a:extLst>
          </p:cNvPr>
          <p:cNvSpPr>
            <a:spLocks noGrp="1"/>
          </p:cNvSpPr>
          <p:nvPr>
            <p:ph type="pic" idx="1"/>
          </p:nvPr>
        </p:nvSpPr>
        <p:spPr>
          <a:xfrm>
            <a:off x="7775575" y="1974850"/>
            <a:ext cx="92583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947420FD-0931-63F2-BEE4-C8B54A5B1CF0}"/>
              </a:ext>
            </a:extLst>
          </p:cNvPr>
          <p:cNvSpPr>
            <a:spLocks noGrp="1"/>
          </p:cNvSpPr>
          <p:nvPr>
            <p:ph type="body" sz="half" idx="2"/>
          </p:nvPr>
        </p:nvSpPr>
        <p:spPr>
          <a:xfrm>
            <a:off x="1260475" y="4114800"/>
            <a:ext cx="5897563"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211B5E-A88C-244B-604E-00216A4067D6}"/>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6" name="Footer Placeholder 5">
            <a:extLst>
              <a:ext uri="{FF2B5EF4-FFF2-40B4-BE49-F238E27FC236}">
                <a16:creationId xmlns:a16="http://schemas.microsoft.com/office/drawing/2014/main" id="{E439D6C9-FF06-90A0-829E-6854CA1C9F2E}"/>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2EF5F3C6-FDD0-EA4C-3E6E-59EE4ABFC584}"/>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986479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3EBB-6E34-7EA4-C5A9-D9CCB47265B8}"/>
              </a:ext>
            </a:extLst>
          </p:cNvPr>
          <p:cNvSpPr>
            <a:spLocks noGrp="1"/>
          </p:cNvSpPr>
          <p:nvPr>
            <p:ph type="title"/>
          </p:nvPr>
        </p:nvSpPr>
        <p:spPr/>
        <p:txBody>
          <a:bodyPr/>
          <a:lstStyle/>
          <a:p>
            <a:r>
              <a:rPr lang="en-US"/>
              <a:t>Click to edit Master title style</a:t>
            </a:r>
            <a:endParaRPr lang="en-NO"/>
          </a:p>
        </p:txBody>
      </p:sp>
      <p:sp>
        <p:nvSpPr>
          <p:cNvPr id="3" name="Vertical Text Placeholder 2">
            <a:extLst>
              <a:ext uri="{FF2B5EF4-FFF2-40B4-BE49-F238E27FC236}">
                <a16:creationId xmlns:a16="http://schemas.microsoft.com/office/drawing/2014/main" id="{BB21A41D-EDD1-2DB6-1C42-FC60EBE8F9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Date Placeholder 3">
            <a:extLst>
              <a:ext uri="{FF2B5EF4-FFF2-40B4-BE49-F238E27FC236}">
                <a16:creationId xmlns:a16="http://schemas.microsoft.com/office/drawing/2014/main" id="{42DD508E-A1D5-6FF3-50C4-5C991E48B8E4}"/>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EAD48AAD-00F6-08CB-E2FF-5D0E0DF1DDC7}"/>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B9657B4F-EB88-7DC5-3574-976A5A9D4013}"/>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3502697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4F485-4304-0132-ECAE-D8875C0CB784}"/>
              </a:ext>
            </a:extLst>
          </p:cNvPr>
          <p:cNvSpPr>
            <a:spLocks noGrp="1"/>
          </p:cNvSpPr>
          <p:nvPr>
            <p:ph type="title" orient="vert"/>
          </p:nvPr>
        </p:nvSpPr>
        <p:spPr>
          <a:xfrm>
            <a:off x="13087350" y="730250"/>
            <a:ext cx="3943350" cy="11623675"/>
          </a:xfrm>
        </p:spPr>
        <p:txBody>
          <a:bodyPr vert="eaVert"/>
          <a:lstStyle/>
          <a:p>
            <a:r>
              <a:rPr lang="en-US"/>
              <a:t>Click to edit Master title style</a:t>
            </a:r>
            <a:endParaRPr lang="en-NO"/>
          </a:p>
        </p:txBody>
      </p:sp>
      <p:sp>
        <p:nvSpPr>
          <p:cNvPr id="3" name="Vertical Text Placeholder 2">
            <a:extLst>
              <a:ext uri="{FF2B5EF4-FFF2-40B4-BE49-F238E27FC236}">
                <a16:creationId xmlns:a16="http://schemas.microsoft.com/office/drawing/2014/main" id="{E5D66361-BF33-4B3E-3ADE-831295A48935}"/>
              </a:ext>
            </a:extLst>
          </p:cNvPr>
          <p:cNvSpPr>
            <a:spLocks noGrp="1"/>
          </p:cNvSpPr>
          <p:nvPr>
            <p:ph type="body" orient="vert" idx="1"/>
          </p:nvPr>
        </p:nvSpPr>
        <p:spPr>
          <a:xfrm>
            <a:off x="1257300" y="730250"/>
            <a:ext cx="1167765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Date Placeholder 3">
            <a:extLst>
              <a:ext uri="{FF2B5EF4-FFF2-40B4-BE49-F238E27FC236}">
                <a16:creationId xmlns:a16="http://schemas.microsoft.com/office/drawing/2014/main" id="{17C97F79-E025-F4B9-EC23-B253F0AD4E8A}"/>
              </a:ext>
            </a:extLst>
          </p:cNvPr>
          <p:cNvSpPr>
            <a:spLocks noGrp="1"/>
          </p:cNvSpPr>
          <p:nvPr>
            <p:ph type="dt" sz="half" idx="10"/>
          </p:nvPr>
        </p:nvSpPr>
        <p:spPr/>
        <p:txBody>
          <a:body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D3D11FBD-564A-4DE7-DE07-F60581C7C487}"/>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2F55852-C3E4-7CF9-C875-0AA845A01041}"/>
              </a:ext>
            </a:extLst>
          </p:cNvPr>
          <p:cNvSpPr>
            <a:spLocks noGrp="1"/>
          </p:cNvSpPr>
          <p:nvPr>
            <p:ph type="sldNum" sz="quarter" idx="12"/>
          </p:nvPr>
        </p:nvSpPr>
        <p:spPr/>
        <p:txBody>
          <a:bodyPr/>
          <a:lstStyle/>
          <a:p>
            <a:fld id="{8E8F76E8-CB01-E34F-90B3-1AE30AD78962}" type="slidenum">
              <a:rPr lang="en-NO" smtClean="0"/>
              <a:t>‹#›</a:t>
            </a:fld>
            <a:endParaRPr lang="en-NO"/>
          </a:p>
        </p:txBody>
      </p:sp>
    </p:spTree>
    <p:extLst>
      <p:ext uri="{BB962C8B-B14F-4D97-AF65-F5344CB8AC3E}">
        <p14:creationId xmlns:p14="http://schemas.microsoft.com/office/powerpoint/2010/main" val="170972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5"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46" name="Shape 46"/>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53"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54" name="Shape 54"/>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77"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442" y="-4763"/>
            <a:ext cx="914401" cy="13725526"/>
          </a:xfrm>
          <a:prstGeom prst="rect">
            <a:avLst/>
          </a:prstGeom>
          <a:ln w="12700">
            <a:miter lim="400000"/>
          </a:ln>
        </p:spPr>
      </p:pic>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00"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101" name="Shape 101"/>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pic>
        <p:nvPicPr>
          <p:cNvPr id="102" name="image.png"/>
          <p:cNvPicPr>
            <a:picLocks noChangeAspect="1"/>
          </p:cNvPicPr>
          <p:nvPr/>
        </p:nvPicPr>
        <p:blipFill>
          <a:blip r:embed="rId3"/>
          <a:stretch>
            <a:fillRect/>
          </a:stretch>
        </p:blipFill>
        <p:spPr>
          <a:xfrm>
            <a:off x="2971800" y="3705228"/>
            <a:ext cx="12344400" cy="6962775"/>
          </a:xfrm>
          <a:prstGeom prst="rect">
            <a:avLst/>
          </a:prstGeom>
          <a:ln w="12700">
            <a:miter lim="400000"/>
          </a:ln>
        </p:spPr>
      </p:pic>
      <p:pic>
        <p:nvPicPr>
          <p:cNvPr id="103" name="image.png"/>
          <p:cNvPicPr>
            <a:picLocks noChangeAspect="1"/>
          </p:cNvPicPr>
          <p:nvPr/>
        </p:nvPicPr>
        <p:blipFill>
          <a:blip r:embed="rId3"/>
          <a:stretch>
            <a:fillRect/>
          </a:stretch>
        </p:blipFill>
        <p:spPr>
          <a:xfrm>
            <a:off x="2971800" y="3705228"/>
            <a:ext cx="12344400" cy="6962775"/>
          </a:xfrm>
          <a:prstGeom prst="rect">
            <a:avLst/>
          </a:prstGeom>
          <a:ln w="12700">
            <a:miter lim="400000"/>
          </a:ln>
        </p:spPr>
      </p:pic>
      <p:sp>
        <p:nvSpPr>
          <p:cNvPr id="104" name="Shape 104"/>
          <p:cNvSpPr>
            <a:spLocks noGrp="1"/>
          </p:cNvSpPr>
          <p:nvPr>
            <p:ph type="title"/>
          </p:nvPr>
        </p:nvSpPr>
        <p:spPr>
          <a:xfrm>
            <a:off x="2971800" y="546100"/>
            <a:ext cx="12344400" cy="2292350"/>
          </a:xfrm>
          <a:prstGeom prst="rect">
            <a:avLst/>
          </a:prstGeom>
          <a:ln w="12700"/>
        </p:spPr>
        <p:txBody>
          <a:bodyPr lIns="0" tIns="0" rIns="0" bIns="0">
            <a:normAutofit/>
          </a:bodyPr>
          <a:lstStyle>
            <a:lvl1pPr defTabSz="438150">
              <a:lnSpc>
                <a:spcPct val="90000"/>
              </a:lnSpc>
              <a:defRPr sz="2100">
                <a:latin typeface="+mn-lt"/>
                <a:ea typeface="+mn-ea"/>
                <a:cs typeface="+mn-cs"/>
                <a:sym typeface="Arial"/>
              </a:defRPr>
            </a:lvl1pPr>
          </a:lstStyle>
          <a:p>
            <a:r>
              <a:t>Title Text</a:t>
            </a:r>
          </a:p>
        </p:txBody>
      </p:sp>
      <p:sp>
        <p:nvSpPr>
          <p:cNvPr id="105" name="Shape 105"/>
          <p:cNvSpPr>
            <a:spLocks noGrp="1"/>
          </p:cNvSpPr>
          <p:nvPr>
            <p:ph type="body" sz="half" idx="1"/>
          </p:nvPr>
        </p:nvSpPr>
        <p:spPr>
          <a:xfrm>
            <a:off x="2971800" y="3209928"/>
            <a:ext cx="12344400" cy="7953375"/>
          </a:xfrm>
          <a:prstGeom prst="rect">
            <a:avLst/>
          </a:prstGeom>
          <a:ln w="12700"/>
        </p:spPr>
        <p:txBody>
          <a:bodyPr lIns="0" tIns="0" rIns="0" bIns="0">
            <a:normAutofit/>
          </a:bodyPr>
          <a:lstStyle>
            <a:lvl1pPr marL="180975" indent="-154781" defTabSz="438150">
              <a:lnSpc>
                <a:spcPct val="90000"/>
              </a:lnSpc>
              <a:spcBef>
                <a:spcPts val="450"/>
              </a:spcBef>
              <a:buClr>
                <a:srgbClr val="000000"/>
              </a:buClr>
              <a:buSzPct val="45000"/>
              <a:buFont typeface="Wingdings"/>
              <a:defRPr sz="1200">
                <a:latin typeface="+mn-lt"/>
                <a:ea typeface="+mn-ea"/>
                <a:cs typeface="+mn-cs"/>
                <a:sym typeface="Arial"/>
              </a:defRPr>
            </a:lvl1pPr>
            <a:lvl2pPr marL="234723" indent="-125186" defTabSz="438150">
              <a:lnSpc>
                <a:spcPct val="90000"/>
              </a:lnSpc>
              <a:spcBef>
                <a:spcPts val="450"/>
              </a:spcBef>
              <a:buClr>
                <a:srgbClr val="000000"/>
              </a:buClr>
              <a:buFont typeface="Wingdings"/>
              <a:buChar char="•"/>
              <a:defRPr sz="1200">
                <a:latin typeface="+mn-lt"/>
                <a:ea typeface="+mn-ea"/>
                <a:cs typeface="+mn-cs"/>
                <a:sym typeface="Arial"/>
              </a:defRPr>
            </a:lvl2pPr>
            <a:lvl3pPr marL="365125" indent="-146050" defTabSz="438150">
              <a:lnSpc>
                <a:spcPct val="90000"/>
              </a:lnSpc>
              <a:spcBef>
                <a:spcPts val="450"/>
              </a:spcBef>
              <a:buClr>
                <a:srgbClr val="000000"/>
              </a:buClr>
              <a:buFont typeface="Wingdings"/>
              <a:defRPr sz="1200">
                <a:latin typeface="+mn-lt"/>
                <a:ea typeface="+mn-ea"/>
                <a:cs typeface="+mn-cs"/>
                <a:sym typeface="Arial"/>
              </a:defRPr>
            </a:lvl3pPr>
            <a:lvl4pPr marL="505063" indent="-175260" defTabSz="438150">
              <a:lnSpc>
                <a:spcPct val="90000"/>
              </a:lnSpc>
              <a:spcBef>
                <a:spcPts val="450"/>
              </a:spcBef>
              <a:buClr>
                <a:srgbClr val="000000"/>
              </a:buClr>
              <a:buFont typeface="Wingdings"/>
              <a:buChar char="•"/>
              <a:defRPr sz="1200">
                <a:latin typeface="+mn-lt"/>
                <a:ea typeface="+mn-ea"/>
                <a:cs typeface="+mn-cs"/>
                <a:sym typeface="Arial"/>
              </a:defRPr>
            </a:lvl4pPr>
            <a:lvl5pPr marL="488024" indent="-48683" defTabSz="438150">
              <a:lnSpc>
                <a:spcPct val="90000"/>
              </a:lnSpc>
              <a:spcBef>
                <a:spcPts val="450"/>
              </a:spcBef>
              <a:buClr>
                <a:srgbClr val="000000"/>
              </a:buClr>
              <a:buFont typeface="Wingdings"/>
              <a:defRPr sz="1200">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12"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113" name="Shape 113"/>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pic>
        <p:nvPicPr>
          <p:cNvPr id="114" name="image.jpeg"/>
          <p:cNvPicPr>
            <a:picLocks noChangeAspect="1"/>
          </p:cNvPicPr>
          <p:nvPr/>
        </p:nvPicPr>
        <p:blipFill>
          <a:blip r:embed="rId3"/>
          <a:stretch>
            <a:fillRect/>
          </a:stretch>
        </p:blipFill>
        <p:spPr>
          <a:xfrm>
            <a:off x="2286000" y="0"/>
            <a:ext cx="13716000" cy="13716000"/>
          </a:xfrm>
          <a:prstGeom prst="rect">
            <a:avLst/>
          </a:prstGeom>
          <a:ln w="12700">
            <a:miter lim="400000"/>
          </a:ln>
        </p:spPr>
      </p:pic>
      <p:sp>
        <p:nvSpPr>
          <p:cNvPr id="115" name="Shape 115"/>
          <p:cNvSpPr/>
          <p:nvPr/>
        </p:nvSpPr>
        <p:spPr>
          <a:xfrm>
            <a:off x="6160295" y="7556500"/>
            <a:ext cx="5903119" cy="0"/>
          </a:xfrm>
          <a:prstGeom prst="line">
            <a:avLst/>
          </a:prstGeom>
          <a:ln w="12700">
            <a:solidFill>
              <a:srgbClr val="FFFFFF"/>
            </a:solidFill>
          </a:ln>
        </p:spPr>
        <p:txBody>
          <a:bodyPr tIns="68579" bIns="68579"/>
          <a:lstStyle/>
          <a:p>
            <a:endParaRPr sz="3600"/>
          </a:p>
        </p:txBody>
      </p:sp>
      <p:pic>
        <p:nvPicPr>
          <p:cNvPr id="116" name="imag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60295" y="2714625"/>
            <a:ext cx="5903119" cy="4260850"/>
          </a:xfrm>
          <a:prstGeom prst="rect">
            <a:avLst/>
          </a:prstGeom>
          <a:ln w="12700">
            <a:miter lim="400000"/>
          </a:ln>
        </p:spPr>
      </p:pic>
      <p:sp>
        <p:nvSpPr>
          <p:cNvPr id="117" name="Shape 117"/>
          <p:cNvSpPr>
            <a:spLocks noGrp="1"/>
          </p:cNvSpPr>
          <p:nvPr>
            <p:ph type="title"/>
          </p:nvPr>
        </p:nvSpPr>
        <p:spPr>
          <a:xfrm>
            <a:off x="2971800" y="546100"/>
            <a:ext cx="12344400" cy="2292350"/>
          </a:xfrm>
          <a:prstGeom prst="rect">
            <a:avLst/>
          </a:prstGeom>
          <a:ln w="12700"/>
        </p:spPr>
        <p:txBody>
          <a:bodyPr lIns="0" tIns="0" rIns="0" bIns="0">
            <a:normAutofit/>
          </a:bodyPr>
          <a:lstStyle>
            <a:lvl1pPr defTabSz="438150">
              <a:lnSpc>
                <a:spcPct val="90000"/>
              </a:lnSpc>
              <a:defRPr sz="2100">
                <a:latin typeface="+mn-lt"/>
                <a:ea typeface="+mn-ea"/>
                <a:cs typeface="+mn-cs"/>
                <a:sym typeface="Arial"/>
              </a:defRPr>
            </a:lvl1pPr>
          </a:lstStyle>
          <a:p>
            <a:r>
              <a:t>Title Text</a:t>
            </a:r>
          </a:p>
        </p:txBody>
      </p:sp>
      <p:sp>
        <p:nvSpPr>
          <p:cNvPr id="118" name="Shape 118"/>
          <p:cNvSpPr>
            <a:spLocks noGrp="1"/>
          </p:cNvSpPr>
          <p:nvPr>
            <p:ph type="body" sz="half" idx="1"/>
          </p:nvPr>
        </p:nvSpPr>
        <p:spPr>
          <a:xfrm>
            <a:off x="2971800" y="3209928"/>
            <a:ext cx="12344400" cy="7953375"/>
          </a:xfrm>
          <a:prstGeom prst="rect">
            <a:avLst/>
          </a:prstGeom>
          <a:ln w="12700"/>
        </p:spPr>
        <p:txBody>
          <a:bodyPr lIns="0" tIns="0" rIns="0" bIns="0">
            <a:normAutofit/>
          </a:bodyPr>
          <a:lstStyle>
            <a:lvl1pPr marL="180975" indent="-154781" defTabSz="438150">
              <a:lnSpc>
                <a:spcPct val="90000"/>
              </a:lnSpc>
              <a:spcBef>
                <a:spcPts val="450"/>
              </a:spcBef>
              <a:buClr>
                <a:srgbClr val="000000"/>
              </a:buClr>
              <a:buSzPct val="45000"/>
              <a:buFont typeface="Wingdings"/>
              <a:defRPr sz="1200">
                <a:latin typeface="+mn-lt"/>
                <a:ea typeface="+mn-ea"/>
                <a:cs typeface="+mn-cs"/>
                <a:sym typeface="Arial"/>
              </a:defRPr>
            </a:lvl1pPr>
            <a:lvl2pPr marL="234723" indent="-125186" defTabSz="438150">
              <a:lnSpc>
                <a:spcPct val="90000"/>
              </a:lnSpc>
              <a:spcBef>
                <a:spcPts val="450"/>
              </a:spcBef>
              <a:buClr>
                <a:srgbClr val="000000"/>
              </a:buClr>
              <a:buFont typeface="Wingdings"/>
              <a:buChar char="•"/>
              <a:defRPr sz="1200">
                <a:latin typeface="+mn-lt"/>
                <a:ea typeface="+mn-ea"/>
                <a:cs typeface="+mn-cs"/>
                <a:sym typeface="Arial"/>
              </a:defRPr>
            </a:lvl2pPr>
            <a:lvl3pPr marL="365125" indent="-146050" defTabSz="438150">
              <a:lnSpc>
                <a:spcPct val="90000"/>
              </a:lnSpc>
              <a:spcBef>
                <a:spcPts val="450"/>
              </a:spcBef>
              <a:buClr>
                <a:srgbClr val="000000"/>
              </a:buClr>
              <a:buFont typeface="Wingdings"/>
              <a:defRPr sz="1200">
                <a:latin typeface="+mn-lt"/>
                <a:ea typeface="+mn-ea"/>
                <a:cs typeface="+mn-cs"/>
                <a:sym typeface="Arial"/>
              </a:defRPr>
            </a:lvl3pPr>
            <a:lvl4pPr marL="505063" indent="-175260" defTabSz="438150">
              <a:lnSpc>
                <a:spcPct val="90000"/>
              </a:lnSpc>
              <a:spcBef>
                <a:spcPts val="450"/>
              </a:spcBef>
              <a:buClr>
                <a:srgbClr val="000000"/>
              </a:buClr>
              <a:buFont typeface="Wingdings"/>
              <a:buChar char="•"/>
              <a:defRPr sz="1200">
                <a:latin typeface="+mn-lt"/>
                <a:ea typeface="+mn-ea"/>
                <a:cs typeface="+mn-cs"/>
                <a:sym typeface="Arial"/>
              </a:defRPr>
            </a:lvl4pPr>
            <a:lvl5pPr marL="488024" indent="-48683" defTabSz="438150">
              <a:lnSpc>
                <a:spcPct val="90000"/>
              </a:lnSpc>
              <a:spcBef>
                <a:spcPts val="450"/>
              </a:spcBef>
              <a:buClr>
                <a:srgbClr val="000000"/>
              </a:buClr>
              <a:buFont typeface="Wingdings"/>
              <a:defRPr sz="1200">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25" name="image.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1" y="12995275"/>
            <a:ext cx="13713619" cy="717550"/>
          </a:xfrm>
          <a:prstGeom prst="rect">
            <a:avLst/>
          </a:prstGeom>
          <a:ln w="12700">
            <a:miter lim="400000"/>
          </a:ln>
        </p:spPr>
      </p:pic>
      <p:sp>
        <p:nvSpPr>
          <p:cNvPr id="126" name="Shape 126"/>
          <p:cNvSpPr>
            <a:spLocks noGrp="1"/>
          </p:cNvSpPr>
          <p:nvPr>
            <p:ph type="sldNum" sz="quarter" idx="2"/>
          </p:nvPr>
        </p:nvSpPr>
        <p:spPr>
          <a:xfrm>
            <a:off x="2650221" y="13074652"/>
            <a:ext cx="128812" cy="127529"/>
          </a:xfrm>
          <a:prstGeom prst="rect">
            <a:avLst/>
          </a:prstGeom>
        </p:spPr>
        <p:txBody>
          <a:bodyPr lIns="28858" tIns="28858" rIns="28858" bIns="28858"/>
          <a:lstStyle>
            <a:lvl1pPr defTabSz="438150">
              <a:defRPr sz="450" b="1">
                <a:latin typeface="+mn-lt"/>
                <a:ea typeface="+mn-ea"/>
                <a:cs typeface="+mn-cs"/>
                <a:sym typeface="Arial"/>
              </a:defRPr>
            </a:lvl1pPr>
          </a:lstStyle>
          <a:p>
            <a:fld id="{86CB4B4D-7CA3-9044-876B-883B54F8677D}" type="slidenum">
              <a:t>‹#›</a:t>
            </a:fld>
            <a:endParaRPr/>
          </a:p>
        </p:txBody>
      </p:sp>
      <p:pic>
        <p:nvPicPr>
          <p:cNvPr id="127" name="image.jpeg"/>
          <p:cNvPicPr>
            <a:picLocks noChangeAspect="1"/>
          </p:cNvPicPr>
          <p:nvPr/>
        </p:nvPicPr>
        <p:blipFill>
          <a:blip r:embed="rId3"/>
          <a:stretch>
            <a:fillRect/>
          </a:stretch>
        </p:blipFill>
        <p:spPr>
          <a:xfrm>
            <a:off x="2286000" y="0"/>
            <a:ext cx="13716000" cy="13716000"/>
          </a:xfrm>
          <a:prstGeom prst="rect">
            <a:avLst/>
          </a:prstGeom>
          <a:ln w="12700">
            <a:miter lim="400000"/>
          </a:ln>
        </p:spPr>
      </p:pic>
      <p:sp>
        <p:nvSpPr>
          <p:cNvPr id="128" name="Shape 128"/>
          <p:cNvSpPr/>
          <p:nvPr/>
        </p:nvSpPr>
        <p:spPr>
          <a:xfrm>
            <a:off x="2540795" y="412753"/>
            <a:ext cx="13275469" cy="12976225"/>
          </a:xfrm>
          <a:prstGeom prst="rect">
            <a:avLst/>
          </a:prstGeom>
          <a:solidFill>
            <a:srgbClr val="FFFFFF"/>
          </a:solidFill>
          <a:ln w="12700">
            <a:miter lim="400000"/>
          </a:ln>
        </p:spPr>
        <p:txBody>
          <a:bodyPr tIns="68579" bIns="68579" anchor="ctr"/>
          <a:lstStyle/>
          <a:p>
            <a:pPr algn="ctr" defTabSz="438150">
              <a:defRPr sz="3600">
                <a:solidFill>
                  <a:srgbClr val="FFFFFF"/>
                </a:solidFill>
                <a:latin typeface="+mn-lt"/>
                <a:ea typeface="+mn-ea"/>
                <a:cs typeface="+mn-cs"/>
                <a:sym typeface="Arial"/>
              </a:defRPr>
            </a:pPr>
            <a:endParaRPr sz="2700"/>
          </a:p>
        </p:txBody>
      </p:sp>
      <p:pic>
        <p:nvPicPr>
          <p:cNvPr id="129" name="imag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6120" y="12376153"/>
            <a:ext cx="1057275" cy="765175"/>
          </a:xfrm>
          <a:prstGeom prst="rect">
            <a:avLst/>
          </a:prstGeom>
          <a:ln w="12700">
            <a:miter lim="400000"/>
          </a:ln>
        </p:spPr>
      </p:pic>
      <p:pic>
        <p:nvPicPr>
          <p:cNvPr id="130" name="imag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95614" y="12039603"/>
            <a:ext cx="1021556" cy="898525"/>
          </a:xfrm>
          <a:prstGeom prst="rect">
            <a:avLst/>
          </a:prstGeom>
          <a:ln w="12700">
            <a:miter lim="400000"/>
          </a:ln>
        </p:spPr>
      </p:pic>
      <p:sp>
        <p:nvSpPr>
          <p:cNvPr id="131" name="Shape 131"/>
          <p:cNvSpPr>
            <a:spLocks noGrp="1"/>
          </p:cNvSpPr>
          <p:nvPr>
            <p:ph type="title"/>
          </p:nvPr>
        </p:nvSpPr>
        <p:spPr>
          <a:xfrm>
            <a:off x="2971800" y="546100"/>
            <a:ext cx="12344400" cy="2292350"/>
          </a:xfrm>
          <a:prstGeom prst="rect">
            <a:avLst/>
          </a:prstGeom>
          <a:ln w="12700"/>
        </p:spPr>
        <p:txBody>
          <a:bodyPr lIns="0" tIns="0" rIns="0" bIns="0">
            <a:normAutofit/>
          </a:bodyPr>
          <a:lstStyle>
            <a:lvl1pPr defTabSz="438150">
              <a:lnSpc>
                <a:spcPct val="90000"/>
              </a:lnSpc>
              <a:defRPr sz="2100">
                <a:latin typeface="+mn-lt"/>
                <a:ea typeface="+mn-ea"/>
                <a:cs typeface="+mn-cs"/>
                <a:sym typeface="Arial"/>
              </a:defRPr>
            </a:lvl1pPr>
          </a:lstStyle>
          <a:p>
            <a:r>
              <a:t>Title Text</a:t>
            </a:r>
          </a:p>
        </p:txBody>
      </p:sp>
      <p:sp>
        <p:nvSpPr>
          <p:cNvPr id="132" name="Shape 132"/>
          <p:cNvSpPr>
            <a:spLocks noGrp="1"/>
          </p:cNvSpPr>
          <p:nvPr>
            <p:ph type="body" sz="half" idx="1"/>
          </p:nvPr>
        </p:nvSpPr>
        <p:spPr>
          <a:xfrm>
            <a:off x="2971800" y="3209928"/>
            <a:ext cx="12344400" cy="7953375"/>
          </a:xfrm>
          <a:prstGeom prst="rect">
            <a:avLst/>
          </a:prstGeom>
          <a:ln w="12700"/>
        </p:spPr>
        <p:txBody>
          <a:bodyPr lIns="0" tIns="0" rIns="0" bIns="0">
            <a:normAutofit/>
          </a:bodyPr>
          <a:lstStyle>
            <a:lvl1pPr marL="180975" indent="-154781" defTabSz="438150">
              <a:lnSpc>
                <a:spcPct val="90000"/>
              </a:lnSpc>
              <a:spcBef>
                <a:spcPts val="450"/>
              </a:spcBef>
              <a:buClr>
                <a:srgbClr val="000000"/>
              </a:buClr>
              <a:buSzPct val="45000"/>
              <a:buFont typeface="Wingdings"/>
              <a:defRPr sz="1200">
                <a:latin typeface="+mn-lt"/>
                <a:ea typeface="+mn-ea"/>
                <a:cs typeface="+mn-cs"/>
                <a:sym typeface="Arial"/>
              </a:defRPr>
            </a:lvl1pPr>
            <a:lvl2pPr marL="234723" indent="-125186" defTabSz="438150">
              <a:lnSpc>
                <a:spcPct val="90000"/>
              </a:lnSpc>
              <a:spcBef>
                <a:spcPts val="450"/>
              </a:spcBef>
              <a:buClr>
                <a:srgbClr val="000000"/>
              </a:buClr>
              <a:buFont typeface="Wingdings"/>
              <a:buChar char="•"/>
              <a:defRPr sz="1200">
                <a:latin typeface="+mn-lt"/>
                <a:ea typeface="+mn-ea"/>
                <a:cs typeface="+mn-cs"/>
                <a:sym typeface="Arial"/>
              </a:defRPr>
            </a:lvl2pPr>
            <a:lvl3pPr marL="365125" indent="-146050" defTabSz="438150">
              <a:lnSpc>
                <a:spcPct val="90000"/>
              </a:lnSpc>
              <a:spcBef>
                <a:spcPts val="450"/>
              </a:spcBef>
              <a:buClr>
                <a:srgbClr val="000000"/>
              </a:buClr>
              <a:buFont typeface="Wingdings"/>
              <a:defRPr sz="1200">
                <a:latin typeface="+mn-lt"/>
                <a:ea typeface="+mn-ea"/>
                <a:cs typeface="+mn-cs"/>
                <a:sym typeface="Arial"/>
              </a:defRPr>
            </a:lvl3pPr>
            <a:lvl4pPr marL="505063" indent="-175260" defTabSz="438150">
              <a:lnSpc>
                <a:spcPct val="90000"/>
              </a:lnSpc>
              <a:spcBef>
                <a:spcPts val="450"/>
              </a:spcBef>
              <a:buClr>
                <a:srgbClr val="000000"/>
              </a:buClr>
              <a:buFont typeface="Wingdings"/>
              <a:buChar char="•"/>
              <a:defRPr sz="1200">
                <a:latin typeface="+mn-lt"/>
                <a:ea typeface="+mn-ea"/>
                <a:cs typeface="+mn-cs"/>
                <a:sym typeface="Arial"/>
              </a:defRPr>
            </a:lvl4pPr>
            <a:lvl5pPr marL="488024" indent="-48683" defTabSz="438150">
              <a:lnSpc>
                <a:spcPct val="90000"/>
              </a:lnSpc>
              <a:spcBef>
                <a:spcPts val="450"/>
              </a:spcBef>
              <a:buClr>
                <a:srgbClr val="000000"/>
              </a:buClr>
              <a:buFont typeface="Wingdings"/>
              <a:defRPr sz="1200">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jpe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10767" y="-4763"/>
            <a:ext cx="914401" cy="13725526"/>
          </a:xfrm>
          <a:prstGeom prst="rect">
            <a:avLst/>
          </a:prstGeom>
          <a:ln w="12700">
            <a:miter lim="400000"/>
          </a:ln>
        </p:spPr>
      </p:pic>
      <p:sp>
        <p:nvSpPr>
          <p:cNvPr id="3" name="Shape 3"/>
          <p:cNvSpPr>
            <a:spLocks noGrp="1"/>
          </p:cNvSpPr>
          <p:nvPr>
            <p:ph type="sldNum" sz="quarter" idx="2"/>
          </p:nvPr>
        </p:nvSpPr>
        <p:spPr>
          <a:xfrm>
            <a:off x="2466389" y="12630152"/>
            <a:ext cx="498856" cy="507829"/>
          </a:xfrm>
          <a:prstGeom prst="rect">
            <a:avLst/>
          </a:prstGeom>
          <a:ln w="25400">
            <a:miter lim="400000"/>
          </a:ln>
        </p:spPr>
        <p:txBody>
          <a:bodyPr wrap="none" tIns="91439" bIns="91439">
            <a:spAutoFit/>
          </a:bodyPr>
          <a:lstStyle>
            <a:lvl1pPr algn="ctr">
              <a:defRPr sz="2100">
                <a:solidFill>
                  <a:srgbClr val="FFFFFF"/>
                </a:solidFill>
              </a:defRPr>
            </a:lvl1pPr>
          </a:lstStyle>
          <a:p>
            <a:fld id="{86CB4B4D-7CA3-9044-876B-883B54F8677D}" type="slidenum">
              <a:t>‹#›</a:t>
            </a:fld>
            <a:endParaRPr/>
          </a:p>
        </p:txBody>
      </p:sp>
      <p:sp>
        <p:nvSpPr>
          <p:cNvPr id="4" name="Shape 4"/>
          <p:cNvSpPr>
            <a:spLocks noGrp="1"/>
          </p:cNvSpPr>
          <p:nvPr>
            <p:ph type="title"/>
          </p:nvPr>
        </p:nvSpPr>
        <p:spPr>
          <a:xfrm>
            <a:off x="2971800" y="184152"/>
            <a:ext cx="12344400" cy="3016251"/>
          </a:xfrm>
          <a:prstGeom prst="rect">
            <a:avLst/>
          </a:prstGeom>
          <a:ln w="25400">
            <a:miter lim="400000"/>
          </a:ln>
          <a:extLst>
            <a:ext uri="{C572A759-6A51-4108-AA02-DFA0A04FC94B}">
              <ma14:wrappingTextBoxFlag xmlns="" xmlns:ma14="http://schemas.microsoft.com/office/mac/drawingml/2011/main" val="1"/>
            </a:ext>
          </a:extLst>
        </p:spPr>
        <p:txBody>
          <a:bodyPr tIns="91439" bIns="91439" anchor="ctr"/>
          <a:lstStyle/>
          <a:p>
            <a:r>
              <a:t>Title Text</a:t>
            </a:r>
          </a:p>
        </p:txBody>
      </p:sp>
      <p:sp>
        <p:nvSpPr>
          <p:cNvPr id="5" name="Shape 5"/>
          <p:cNvSpPr>
            <a:spLocks noGrp="1"/>
          </p:cNvSpPr>
          <p:nvPr>
            <p:ph type="body" idx="1"/>
          </p:nvPr>
        </p:nvSpPr>
        <p:spPr>
          <a:xfrm>
            <a:off x="2971800" y="3200400"/>
            <a:ext cx="12344400" cy="10515600"/>
          </a:xfrm>
          <a:prstGeom prst="rect">
            <a:avLst/>
          </a:prstGeom>
          <a:ln w="25400">
            <a:miter lim="400000"/>
          </a:ln>
          <a:extLst>
            <a:ext uri="{C572A759-6A51-4108-AA02-DFA0A04FC94B}">
              <ma14:wrappingTextBoxFlag xmlns="" xmlns:ma14="http://schemas.microsoft.com/office/mac/drawingml/2011/main" val="1"/>
            </a:ext>
          </a:extLst>
        </p:spPr>
        <p:txBody>
          <a:bodyPr tIns="91439" bIns="9143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7" r:id="rId6"/>
    <p:sldLayoutId id="2147483660" r:id="rId7"/>
    <p:sldLayoutId id="2147483661" r:id="rId8"/>
    <p:sldLayoutId id="2147483662" r:id="rId9"/>
    <p:sldLayoutId id="2147483663" r:id="rId10"/>
    <p:sldLayoutId id="2147483708" r:id="rId11"/>
    <p:sldLayoutId id="2147483712" r:id="rId12"/>
    <p:sldLayoutId id="2147483725" r:id="rId13"/>
    <p:sldLayoutId id="2147483726" r:id="rId14"/>
    <p:sldLayoutId id="2147483727" r:id="rId15"/>
  </p:sldLayoutIdLst>
  <p:transition spd="med"/>
  <p:txStyles>
    <p:titleStyle>
      <a:lvl1pPr marL="0" marR="0" indent="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1pPr>
      <a:lvl2pPr marL="0" marR="0" indent="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2pPr>
      <a:lvl3pPr marL="0" marR="0" indent="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3pPr>
      <a:lvl4pPr marL="0" marR="0" indent="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4pPr>
      <a:lvl5pPr marL="0" marR="0" indent="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5pPr>
      <a:lvl6pPr marL="0" marR="0" indent="34290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6pPr>
      <a:lvl7pPr marL="0" marR="0" indent="68580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7pPr>
      <a:lvl8pPr marL="0" marR="0" indent="102870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8pPr>
      <a:lvl9pPr marL="0" marR="0" indent="1371600" algn="l" defTabSz="13716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Times"/>
          <a:ea typeface="Times"/>
          <a:cs typeface="Times"/>
          <a:sym typeface="Times"/>
        </a:defRPr>
      </a:lvl9pPr>
    </p:titleStyle>
    <p:bodyStyle>
      <a:lvl1pPr marL="514350" marR="0" indent="-51435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1pPr>
      <a:lvl2pPr marL="649061" marR="0" indent="-306161"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2pPr>
      <a:lvl3pPr marL="1114425" marR="0" indent="-428625"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3pPr>
      <a:lvl4pPr marL="1381125"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4pPr>
      <a:lvl5pPr marL="1695450"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5pPr>
      <a:lvl6pPr marL="2038350"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6pPr>
      <a:lvl7pPr marL="2381250"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7pPr>
      <a:lvl8pPr marL="2724150"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8pPr>
      <a:lvl9pPr marL="3067050" marR="0" indent="-381000" algn="l" defTabSz="1371600" rtl="0" latinLnBrk="0">
        <a:lnSpc>
          <a:spcPct val="100000"/>
        </a:lnSpc>
        <a:spcBef>
          <a:spcPts val="675"/>
        </a:spcBef>
        <a:spcAft>
          <a:spcPts val="0"/>
        </a:spcAft>
        <a:buClrTx/>
        <a:buSzPct val="100000"/>
        <a:buFontTx/>
        <a:buChar char=""/>
        <a:tabLst/>
        <a:defRPr sz="3000" b="0" i="0" u="none" strike="noStrike" cap="none" spc="0" baseline="0">
          <a:ln>
            <a:noFill/>
          </a:ln>
          <a:solidFill>
            <a:srgbClr val="000000"/>
          </a:solidFill>
          <a:uFillTx/>
          <a:latin typeface="Times"/>
          <a:ea typeface="Times"/>
          <a:cs typeface="Times"/>
          <a:sym typeface="Times"/>
        </a:defRPr>
      </a:lvl9pPr>
    </p:bodyStyle>
    <p:otherStyle>
      <a:lvl1pPr marL="0" marR="0" indent="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1pPr>
      <a:lvl2pPr marL="0" marR="0" indent="34290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2pPr>
      <a:lvl3pPr marL="0" marR="0" indent="68580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3pPr>
      <a:lvl4pPr marL="0" marR="0" indent="102870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4pPr>
      <a:lvl5pPr marL="0" marR="0" indent="137160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5pPr>
      <a:lvl6pPr marL="0" marR="0" indent="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6pPr>
      <a:lvl7pPr marL="0" marR="0" indent="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7pPr>
      <a:lvl8pPr marL="0" marR="0" indent="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8pPr>
      <a:lvl9pPr marL="0" marR="0" indent="0" algn="ctr" defTabSz="1371600" rtl="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Time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730253"/>
            <a:ext cx="157734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3651250"/>
            <a:ext cx="157734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12712700"/>
            <a:ext cx="4114800" cy="730250"/>
          </a:xfrm>
          <a:prstGeom prst="rect">
            <a:avLst/>
          </a:prstGeom>
        </p:spPr>
        <p:txBody>
          <a:bodyPr vert="horz" lIns="91440" tIns="45720" rIns="91440" bIns="45720" rtlCol="0" anchor="ctr"/>
          <a:lstStyle>
            <a:lvl1pPr algn="l">
              <a:defRPr sz="900">
                <a:solidFill>
                  <a:schemeClr val="tx1">
                    <a:tint val="75000"/>
                  </a:schemeClr>
                </a:solidFill>
              </a:defRPr>
            </a:lvl1pPr>
          </a:lstStyle>
          <a:p>
            <a:fld id="{5E1EAF20-E0CD-45C8-9F1B-2D366D11A5D3}" type="datetimeFigureOut">
              <a:rPr lang="en-US" smtClean="0"/>
              <a:t>10/15/24</a:t>
            </a:fld>
            <a:endParaRPr lang="en-US"/>
          </a:p>
        </p:txBody>
      </p:sp>
      <p:sp>
        <p:nvSpPr>
          <p:cNvPr id="5" name="Footer Placeholder 4"/>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12712700"/>
            <a:ext cx="4114800" cy="730250"/>
          </a:xfrm>
          <a:prstGeom prst="rect">
            <a:avLst/>
          </a:prstGeom>
        </p:spPr>
        <p:txBody>
          <a:bodyPr vert="horz" lIns="91440" tIns="45720" rIns="91440" bIns="45720" rtlCol="0" anchor="ctr"/>
          <a:lstStyle>
            <a:lvl1pPr algn="r">
              <a:defRPr sz="900">
                <a:solidFill>
                  <a:schemeClr val="tx1">
                    <a:tint val="75000"/>
                  </a:schemeClr>
                </a:solidFill>
              </a:defRPr>
            </a:lvl1pPr>
          </a:lstStyle>
          <a:p>
            <a:fld id="{0F4FCD92-3D44-4B38-85CC-C73840E90EB6}" type="slidenum">
              <a:rPr lang="en-US" smtClean="0"/>
              <a:t>‹#›</a:t>
            </a:fld>
            <a:endParaRPr lang="en-US"/>
          </a:p>
        </p:txBody>
      </p:sp>
    </p:spTree>
    <p:extLst>
      <p:ext uri="{BB962C8B-B14F-4D97-AF65-F5344CB8AC3E}">
        <p14:creationId xmlns:p14="http://schemas.microsoft.com/office/powerpoint/2010/main" val="116867895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A0022-0F74-E251-0B1B-1797D2DFB918}"/>
              </a:ext>
            </a:extLst>
          </p:cNvPr>
          <p:cNvSpPr>
            <a:spLocks noGrp="1"/>
          </p:cNvSpPr>
          <p:nvPr>
            <p:ph type="title"/>
          </p:nvPr>
        </p:nvSpPr>
        <p:spPr>
          <a:xfrm>
            <a:off x="1257300" y="730250"/>
            <a:ext cx="15773400" cy="2651125"/>
          </a:xfrm>
          <a:prstGeom prst="rect">
            <a:avLst/>
          </a:prstGeom>
        </p:spPr>
        <p:txBody>
          <a:bodyPr vert="horz" lIns="91440" tIns="45720" rIns="91440" bIns="45720" rtlCol="0" anchor="ctr">
            <a:normAutofit/>
          </a:bodyPr>
          <a:lstStyle/>
          <a:p>
            <a:r>
              <a:rPr lang="en-US"/>
              <a:t>Click to edit Master title style</a:t>
            </a:r>
            <a:endParaRPr lang="en-NO"/>
          </a:p>
        </p:txBody>
      </p:sp>
      <p:sp>
        <p:nvSpPr>
          <p:cNvPr id="3" name="Text Placeholder 2">
            <a:extLst>
              <a:ext uri="{FF2B5EF4-FFF2-40B4-BE49-F238E27FC236}">
                <a16:creationId xmlns:a16="http://schemas.microsoft.com/office/drawing/2014/main" id="{CE062CBF-87B5-2415-B14B-2B292614DD46}"/>
              </a:ext>
            </a:extLst>
          </p:cNvPr>
          <p:cNvSpPr>
            <a:spLocks noGrp="1"/>
          </p:cNvSpPr>
          <p:nvPr>
            <p:ph type="body" idx="1"/>
          </p:nvPr>
        </p:nvSpPr>
        <p:spPr>
          <a:xfrm>
            <a:off x="1257300" y="3651250"/>
            <a:ext cx="157734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4" name="Date Placeholder 3">
            <a:extLst>
              <a:ext uri="{FF2B5EF4-FFF2-40B4-BE49-F238E27FC236}">
                <a16:creationId xmlns:a16="http://schemas.microsoft.com/office/drawing/2014/main" id="{9DDB5DCC-120D-9290-A6B8-2ABBB725ED56}"/>
              </a:ext>
            </a:extLst>
          </p:cNvPr>
          <p:cNvSpPr>
            <a:spLocks noGrp="1"/>
          </p:cNvSpPr>
          <p:nvPr>
            <p:ph type="dt" sz="half" idx="2"/>
          </p:nvPr>
        </p:nvSpPr>
        <p:spPr>
          <a:xfrm>
            <a:off x="1257300" y="12712700"/>
            <a:ext cx="4114800" cy="730250"/>
          </a:xfrm>
          <a:prstGeom prst="rect">
            <a:avLst/>
          </a:prstGeom>
        </p:spPr>
        <p:txBody>
          <a:bodyPr vert="horz" lIns="91440" tIns="45720" rIns="91440" bIns="45720" rtlCol="0" anchor="ctr"/>
          <a:lstStyle>
            <a:lvl1pPr algn="l">
              <a:defRPr sz="1200">
                <a:solidFill>
                  <a:schemeClr val="tx1">
                    <a:tint val="82000"/>
                  </a:schemeClr>
                </a:solidFill>
              </a:defRPr>
            </a:lvl1pPr>
          </a:lstStyle>
          <a:p>
            <a:fld id="{2AD98FE6-DF5C-3141-A9FA-FEE0E7A281CD}" type="datetimeFigureOut">
              <a:rPr lang="en-NO" smtClean="0"/>
              <a:t>15/10/2024</a:t>
            </a:fld>
            <a:endParaRPr lang="en-NO"/>
          </a:p>
        </p:txBody>
      </p:sp>
      <p:sp>
        <p:nvSpPr>
          <p:cNvPr id="5" name="Footer Placeholder 4">
            <a:extLst>
              <a:ext uri="{FF2B5EF4-FFF2-40B4-BE49-F238E27FC236}">
                <a16:creationId xmlns:a16="http://schemas.microsoft.com/office/drawing/2014/main" id="{304AC7CE-D9D8-27A3-6E8B-6AFD2E61589D}"/>
              </a:ext>
            </a:extLst>
          </p:cNvPr>
          <p:cNvSpPr>
            <a:spLocks noGrp="1"/>
          </p:cNvSpPr>
          <p:nvPr>
            <p:ph type="ftr" sz="quarter" idx="3"/>
          </p:nvPr>
        </p:nvSpPr>
        <p:spPr>
          <a:xfrm>
            <a:off x="6057900" y="12712700"/>
            <a:ext cx="6172200" cy="7302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O"/>
          </a:p>
        </p:txBody>
      </p:sp>
      <p:sp>
        <p:nvSpPr>
          <p:cNvPr id="6" name="Slide Number Placeholder 5">
            <a:extLst>
              <a:ext uri="{FF2B5EF4-FFF2-40B4-BE49-F238E27FC236}">
                <a16:creationId xmlns:a16="http://schemas.microsoft.com/office/drawing/2014/main" id="{D9E453B5-CF6F-52A5-4B1E-D9E866472C00}"/>
              </a:ext>
            </a:extLst>
          </p:cNvPr>
          <p:cNvSpPr>
            <a:spLocks noGrp="1"/>
          </p:cNvSpPr>
          <p:nvPr>
            <p:ph type="sldNum" sz="quarter" idx="4"/>
          </p:nvPr>
        </p:nvSpPr>
        <p:spPr>
          <a:xfrm>
            <a:off x="12915900" y="12712700"/>
            <a:ext cx="4114800" cy="730250"/>
          </a:xfrm>
          <a:prstGeom prst="rect">
            <a:avLst/>
          </a:prstGeom>
        </p:spPr>
        <p:txBody>
          <a:bodyPr vert="horz" lIns="91440" tIns="45720" rIns="91440" bIns="45720" rtlCol="0" anchor="ctr"/>
          <a:lstStyle>
            <a:lvl1pPr algn="r">
              <a:defRPr sz="1200">
                <a:solidFill>
                  <a:schemeClr val="tx1">
                    <a:tint val="82000"/>
                  </a:schemeClr>
                </a:solidFill>
              </a:defRPr>
            </a:lvl1pPr>
          </a:lstStyle>
          <a:p>
            <a:fld id="{8E8F76E8-CB01-E34F-90B3-1AE30AD78962}" type="slidenum">
              <a:rPr lang="en-NO" smtClean="0"/>
              <a:t>‹#›</a:t>
            </a:fld>
            <a:endParaRPr lang="en-NO"/>
          </a:p>
        </p:txBody>
      </p:sp>
    </p:spTree>
    <p:extLst>
      <p:ext uri="{BB962C8B-B14F-4D97-AF65-F5344CB8AC3E}">
        <p14:creationId xmlns:p14="http://schemas.microsoft.com/office/powerpoint/2010/main" val="340515162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courses.cms.caltech.edu/cs17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lynn%27s_taxonomy" TargetMode="External"/><Relationship Id="rId2" Type="http://schemas.openxmlformats.org/officeDocument/2006/relationships/hyperlink" Target="https://en.wikipedia.org/wiki/Stream_processing" TargetMode="External"/><Relationship Id="rId1" Type="http://schemas.openxmlformats.org/officeDocument/2006/relationships/slideLayout" Target="../slideLayouts/slideLayout11.xml"/><Relationship Id="rId5" Type="http://schemas.openxmlformats.org/officeDocument/2006/relationships/hyperlink" Target="https://en.wikipedia.org/wiki/Single_instruction,_multiple_threads" TargetMode="External"/><Relationship Id="rId4" Type="http://schemas.openxmlformats.org/officeDocument/2006/relationships/hyperlink" Target="https://en.wikipedia.org/wiki/SIM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Nvidia_GRID" TargetMode="External"/><Relationship Id="rId3" Type="http://schemas.openxmlformats.org/officeDocument/2006/relationships/hyperlink" Target="https://en.wikipedia.org/wiki/Scheduling_(computing)" TargetMode="External"/><Relationship Id="rId7" Type="http://schemas.openxmlformats.org/officeDocument/2006/relationships/hyperlink" Target="https://en.wikipedia.org/wiki/Graphics_processing_unit"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en.wikipedia.org/wiki/Thread_block_(CUDA_programming)" TargetMode="External"/><Relationship Id="rId5" Type="http://schemas.openxmlformats.org/officeDocument/2006/relationships/hyperlink" Target="https://en.wikipedia.org/wiki/Thread_(computing)" TargetMode="External"/><Relationship Id="rId10" Type="http://schemas.openxmlformats.org/officeDocument/2006/relationships/hyperlink" Target="https://cvw.cac.cornell.edu/gpu/thread_div" TargetMode="External"/><Relationship Id="rId4" Type="http://schemas.openxmlformats.org/officeDocument/2006/relationships/hyperlink" Target="https://en.wikipedia.org/wiki/Operating_system" TargetMode="External"/><Relationship Id="rId9" Type="http://schemas.openxmlformats.org/officeDocument/2006/relationships/hyperlink" Target="https://en.wikipedia.org/wiki/Thread_block_(CUDA_programming)#Warp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nvidia.com/cuda/cuda-c-programming-guide/index.html#c-cplusplus-language-support"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mailto:diegove@stud.ntnu.no" TargetMode="External"/><Relationship Id="rId3" Type="http://schemas.openxmlformats.org/officeDocument/2006/relationships/hyperlink" Target="mailto:elinsbe@stud.ntnu.no" TargetMode="External"/><Relationship Id="rId7" Type="http://schemas.openxmlformats.org/officeDocument/2006/relationships/hyperlink" Target="mailto:davidees@stud.ntnu.no" TargetMode="External"/><Relationship Id="rId2" Type="http://schemas.openxmlformats.org/officeDocument/2006/relationships/hyperlink" Target="mailto:ingara@stud.ntnu.no" TargetMode="External"/><Relationship Id="rId1" Type="http://schemas.openxmlformats.org/officeDocument/2006/relationships/slideLayout" Target="../slideLayouts/slideLayout1.xml"/><Relationship Id="rId6" Type="http://schemas.openxmlformats.org/officeDocument/2006/relationships/hyperlink" Target="mailto:simondei@stud.ntnu.no" TargetMode="External"/><Relationship Id="rId5" Type="http://schemas.openxmlformats.org/officeDocument/2006/relationships/hyperlink" Target="mailto:suzannm@stud.ntnu.no" TargetMode="External"/><Relationship Id="rId4" Type="http://schemas.openxmlformats.org/officeDocument/2006/relationships/hyperlink" Target="mailto:hannamhaa@stud.ntnu.n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hyperlink" Target="https://polly.llvm.org/"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nvidia.com/cuda/cuda-c-programming-guide/index.html" TargetMode="External"/><Relationship Id="rId2" Type="http://schemas.openxmlformats.org/officeDocument/2006/relationships/hyperlink" Target="https://yosefk.com/blog/simd-simt-smt-parallelism-in-nvidia-gpus.html"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hyperlink" Target="http://www.nvidia.com/content/PDF/product-specifications/GeForce_GTX_680_Whitepaper_FINAL.pdf" TargetMode="External"/><Relationship Id="rId4" Type="http://schemas.openxmlformats.org/officeDocument/2006/relationships/hyperlink" Target="https://international.download.nvidia.com/geforce-com/international/pdfs/GeForce_GTX_1080_Whitepaper_FINAL.pdf"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2" Type="http://schemas.openxmlformats.org/officeDocument/2006/relationships/hyperlink" Target="http://courses.cms.caltech.edu/cs17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customXml" Target="../ink/ink6.xml"/><Relationship Id="rId5" Type="http://schemas.openxmlformats.org/officeDocument/2006/relationships/image" Target="../media/image35.png"/><Relationship Id="rId4" Type="http://schemas.openxmlformats.org/officeDocument/2006/relationships/customXml" Target="../ink/ink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memory" TargetMode="External"/><Relationship Id="rId2" Type="http://schemas.openxmlformats.org/officeDocument/2006/relationships/hyperlink" Target="https://en.wikipedia.org/wiki/Cache_(computing)" TargetMode="External"/><Relationship Id="rId1" Type="http://schemas.openxmlformats.org/officeDocument/2006/relationships/slideLayout" Target="../slideLayouts/slideLayout2.xml"/><Relationship Id="rId4" Type="http://schemas.openxmlformats.org/officeDocument/2006/relationships/hyperlink" Target="https://en.wikipedia.org/wiki/Processor_register"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evblogs.nvidia.com/parallelforall/using-shared-memory-cuda-cc/"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nvidia.com/object/sc10_cuda_tutorial.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8" Type="http://schemas.openxmlformats.org/officeDocument/2006/relationships/hyperlink" Target="mailto:diegove@stud.ntnu.no" TargetMode="External"/><Relationship Id="rId3" Type="http://schemas.openxmlformats.org/officeDocument/2006/relationships/hyperlink" Target="mailto:elinsbe@stud.ntnu.no" TargetMode="External"/><Relationship Id="rId7" Type="http://schemas.openxmlformats.org/officeDocument/2006/relationships/hyperlink" Target="mailto:davidees@stud.ntnu.no" TargetMode="External"/><Relationship Id="rId2" Type="http://schemas.openxmlformats.org/officeDocument/2006/relationships/hyperlink" Target="mailto:ingara@stud.ntnu.no" TargetMode="External"/><Relationship Id="rId1" Type="http://schemas.openxmlformats.org/officeDocument/2006/relationships/slideLayout" Target="../slideLayouts/slideLayout6.xml"/><Relationship Id="rId6" Type="http://schemas.openxmlformats.org/officeDocument/2006/relationships/hyperlink" Target="mailto:simondei@stud.ntnu.no" TargetMode="External"/><Relationship Id="rId5" Type="http://schemas.openxmlformats.org/officeDocument/2006/relationships/hyperlink" Target="mailto:suzannm@stud.ntnu.no" TargetMode="External"/><Relationship Id="rId4" Type="http://schemas.openxmlformats.org/officeDocument/2006/relationships/hyperlink" Target="mailto:hannamhaa@stud.ntnu.no"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sldNum" sz="quarter" idx="2"/>
          </p:nvPr>
        </p:nvSpPr>
        <p:spPr>
          <a:xfrm>
            <a:off x="2556159" y="11187113"/>
            <a:ext cx="319319" cy="50782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smtClean="0"/>
              <a:t>1</a:t>
            </a:fld>
            <a:endParaRPr/>
          </a:p>
        </p:txBody>
      </p:sp>
      <p:sp>
        <p:nvSpPr>
          <p:cNvPr id="153" name="Shape 153"/>
          <p:cNvSpPr>
            <a:spLocks noGrp="1"/>
          </p:cNvSpPr>
          <p:nvPr>
            <p:ph type="title" idx="4294967295"/>
          </p:nvPr>
        </p:nvSpPr>
        <p:spPr>
          <a:xfrm>
            <a:off x="604023" y="3667394"/>
            <a:ext cx="17112477" cy="2923906"/>
          </a:xfrm>
          <a:prstGeom prst="rect">
            <a:avLst/>
          </a:prstGeom>
        </p:spPr>
        <p:txBody>
          <a:bodyPr>
            <a:normAutofit fontScale="90000"/>
          </a:bodyPr>
          <a:lstStyle>
            <a:lvl1pPr algn="ctr">
              <a:defRPr sz="8000" b="1"/>
            </a:lvl1pPr>
          </a:lstStyle>
          <a:p>
            <a:r>
              <a:rPr lang="nb-NO" dirty="0"/>
              <a:t>TDT 4200 Fall 2024 </a:t>
            </a:r>
            <a:br>
              <a:rPr lang="nb-NO" dirty="0"/>
            </a:br>
            <a:r>
              <a:rPr lang="nb-NO" dirty="0" err="1"/>
              <a:t>Parallel</a:t>
            </a:r>
            <a:r>
              <a:rPr lang="nb-NO" dirty="0"/>
              <a:t> Computing</a:t>
            </a:r>
            <a:br>
              <a:rPr lang="nb-NO" dirty="0"/>
            </a:br>
            <a:br>
              <a:rPr lang="nb-NO" dirty="0"/>
            </a:br>
            <a:r>
              <a:rPr lang="nb-NO" sz="6700" dirty="0">
                <a:solidFill>
                  <a:schemeClr val="accent2"/>
                </a:solidFill>
              </a:rPr>
              <a:t>CUDA Intro </a:t>
            </a:r>
            <a:r>
              <a:rPr lang="nb-NO" sz="6700" dirty="0" err="1">
                <a:solidFill>
                  <a:schemeClr val="accent2"/>
                </a:solidFill>
              </a:rPr>
              <a:t>lect</a:t>
            </a:r>
            <a:r>
              <a:rPr lang="nb-NO" sz="6700" dirty="0">
                <a:solidFill>
                  <a:schemeClr val="accent2"/>
                </a:solidFill>
              </a:rPr>
              <a:t> 2-3</a:t>
            </a:r>
            <a:br>
              <a:rPr lang="nb-NO" sz="6700" dirty="0">
                <a:solidFill>
                  <a:schemeClr val="accent2"/>
                </a:solidFill>
              </a:rPr>
            </a:br>
            <a:r>
              <a:rPr lang="nb-NO" sz="6700" dirty="0">
                <a:solidFill>
                  <a:schemeClr val="accent2"/>
                </a:solidFill>
              </a:rPr>
              <a:t>(</a:t>
            </a:r>
            <a:r>
              <a:rPr lang="nb-NO" sz="6700" dirty="0" err="1">
                <a:solidFill>
                  <a:schemeClr val="accent2"/>
                </a:solidFill>
              </a:rPr>
              <a:t>based</a:t>
            </a:r>
            <a:r>
              <a:rPr lang="nb-NO" sz="6700" dirty="0">
                <a:solidFill>
                  <a:schemeClr val="accent2"/>
                </a:solidFill>
              </a:rPr>
              <a:t> </a:t>
            </a:r>
            <a:r>
              <a:rPr lang="nb-NO" sz="6700" dirty="0" err="1">
                <a:solidFill>
                  <a:schemeClr val="accent2"/>
                </a:solidFill>
              </a:rPr>
              <a:t>on</a:t>
            </a:r>
            <a:r>
              <a:rPr lang="nb-NO" sz="6700" dirty="0">
                <a:solidFill>
                  <a:schemeClr val="accent2"/>
                </a:solidFill>
              </a:rPr>
              <a:t> </a:t>
            </a:r>
            <a:r>
              <a:rPr lang="nb-NO" sz="6700" dirty="0" err="1">
                <a:solidFill>
                  <a:schemeClr val="accent2"/>
                </a:solidFill>
              </a:rPr>
              <a:t>CalTech</a:t>
            </a:r>
            <a:r>
              <a:rPr lang="nb-NO" sz="6700" dirty="0">
                <a:solidFill>
                  <a:schemeClr val="accent2"/>
                </a:solidFill>
              </a:rPr>
              <a:t> </a:t>
            </a:r>
            <a:r>
              <a:rPr lang="nb-NO" sz="6700" dirty="0" err="1">
                <a:solidFill>
                  <a:schemeClr val="accent2"/>
                </a:solidFill>
              </a:rPr>
              <a:t>Lect</a:t>
            </a:r>
            <a:r>
              <a:rPr lang="nb-NO" sz="6700" dirty="0">
                <a:solidFill>
                  <a:schemeClr val="accent2"/>
                </a:solidFill>
              </a:rPr>
              <a:t> 2-4 – spring 2024)</a:t>
            </a:r>
            <a:br>
              <a:rPr lang="nb-NO" sz="6700" dirty="0">
                <a:solidFill>
                  <a:schemeClr val="accent2"/>
                </a:solidFill>
              </a:rPr>
            </a:br>
            <a:endParaRPr sz="6000" dirty="0"/>
          </a:p>
        </p:txBody>
      </p:sp>
      <p:sp>
        <p:nvSpPr>
          <p:cNvPr id="154" name="Shape 154"/>
          <p:cNvSpPr>
            <a:spLocks noGrp="1"/>
          </p:cNvSpPr>
          <p:nvPr>
            <p:ph type="body" sz="quarter" idx="4294967295"/>
          </p:nvPr>
        </p:nvSpPr>
        <p:spPr>
          <a:xfrm>
            <a:off x="1436537" y="8312920"/>
            <a:ext cx="13758662" cy="4461052"/>
          </a:xfrm>
          <a:prstGeom prst="rect">
            <a:avLst/>
          </a:prstGeom>
        </p:spPr>
        <p:txBody>
          <a:bodyPr>
            <a:noAutofit/>
          </a:bodyPr>
          <a:lstStyle/>
          <a:p>
            <a:pPr marL="0" indent="0" algn="ctr">
              <a:buSzTx/>
              <a:buNone/>
              <a:defRPr>
                <a:solidFill>
                  <a:srgbClr val="003399"/>
                </a:solidFill>
              </a:defRPr>
            </a:pPr>
            <a:r>
              <a:rPr lang="nb-NO" sz="4000" b="1" dirty="0" err="1"/>
              <a:t>Prof</a:t>
            </a:r>
            <a:r>
              <a:rPr sz="4000" b="1" dirty="0"/>
              <a:t>. Anne C. </a:t>
            </a:r>
            <a:r>
              <a:rPr sz="4000" b="1" dirty="0" err="1"/>
              <a:t>Elster</a:t>
            </a:r>
            <a:r>
              <a:rPr lang="nb-NO" sz="4000" b="1" dirty="0"/>
              <a:t>, </a:t>
            </a:r>
            <a:r>
              <a:rPr lang="nb-NO" sz="4000" b="1" dirty="0" err="1"/>
              <a:t>PhD</a:t>
            </a:r>
            <a:endParaRPr sz="4000" b="1" dirty="0">
              <a:solidFill>
                <a:schemeClr val="tx1"/>
              </a:solidFill>
            </a:endParaRPr>
          </a:p>
          <a:p>
            <a:pPr marL="0" indent="0" algn="ctr">
              <a:buSzTx/>
              <a:buNone/>
              <a:defRPr>
                <a:solidFill>
                  <a:srgbClr val="3366FF"/>
                </a:solidFill>
              </a:defRPr>
            </a:pPr>
            <a:r>
              <a:rPr sz="3600" dirty="0">
                <a:solidFill>
                  <a:schemeClr val="tx1"/>
                </a:solidFill>
              </a:rPr>
              <a:t>  </a:t>
            </a:r>
            <a:r>
              <a:rPr sz="3600" b="1" dirty="0">
                <a:solidFill>
                  <a:schemeClr val="tx1"/>
                </a:solidFill>
              </a:rPr>
              <a:t>Dept. of Computer Science (IDI)</a:t>
            </a:r>
          </a:p>
          <a:p>
            <a:pPr marL="0" indent="0" algn="ctr">
              <a:buSzTx/>
              <a:buNone/>
              <a:defRPr>
                <a:solidFill>
                  <a:srgbClr val="3366FF"/>
                </a:solidFill>
              </a:defRPr>
            </a:pPr>
            <a:r>
              <a:rPr sz="3600" b="1" dirty="0">
                <a:solidFill>
                  <a:schemeClr val="tx1"/>
                </a:solidFill>
              </a:rPr>
              <a:t> Norwegian Uni</a:t>
            </a:r>
            <a:r>
              <a:rPr lang="nb-NO" sz="3600" b="1" dirty="0">
                <a:solidFill>
                  <a:schemeClr val="tx1"/>
                </a:solidFill>
              </a:rPr>
              <a:t>v.</a:t>
            </a:r>
            <a:r>
              <a:rPr sz="3600" b="1" dirty="0">
                <a:solidFill>
                  <a:schemeClr val="tx1"/>
                </a:solidFill>
              </a:rPr>
              <a:t> of Science </a:t>
            </a:r>
            <a:r>
              <a:rPr lang="nb-NO" sz="3600" b="1" dirty="0">
                <a:solidFill>
                  <a:schemeClr val="tx1"/>
                </a:solidFill>
              </a:rPr>
              <a:t>&amp; </a:t>
            </a:r>
            <a:r>
              <a:rPr sz="3600" b="1" dirty="0">
                <a:solidFill>
                  <a:schemeClr val="tx1"/>
                </a:solidFill>
              </a:rPr>
              <a:t>Technology </a:t>
            </a:r>
            <a:endParaRPr lang="nb-NO" sz="3600" b="1" dirty="0">
              <a:solidFill>
                <a:schemeClr val="tx1"/>
              </a:solidFill>
            </a:endParaRPr>
          </a:p>
          <a:p>
            <a:pPr marL="0" indent="0" algn="ctr">
              <a:buSzTx/>
              <a:buNone/>
              <a:defRPr>
                <a:solidFill>
                  <a:srgbClr val="3366FF"/>
                </a:solidFill>
              </a:defRPr>
            </a:pPr>
            <a:r>
              <a:rPr lang="nb-NO" sz="3600" b="1" dirty="0">
                <a:solidFill>
                  <a:schemeClr val="tx1"/>
                </a:solidFill>
              </a:rPr>
              <a:t>(NTNU </a:t>
            </a:r>
            <a:r>
              <a:rPr sz="3600" b="1" dirty="0">
                <a:solidFill>
                  <a:schemeClr val="tx1"/>
                </a:solidFill>
              </a:rPr>
              <a:t>Trondheim, Norway</a:t>
            </a:r>
            <a:r>
              <a:rPr lang="nb-NO" sz="3600" b="1" dirty="0">
                <a:solidFill>
                  <a:schemeClr val="tx1"/>
                </a:solidFill>
              </a:rPr>
              <a:t>)</a:t>
            </a:r>
          </a:p>
          <a:p>
            <a:pPr marL="0" indent="0" algn="ctr">
              <a:buSzTx/>
              <a:buNone/>
              <a:defRPr>
                <a:solidFill>
                  <a:srgbClr val="3366FF"/>
                </a:solidFill>
              </a:defRPr>
            </a:pPr>
            <a:r>
              <a:rPr lang="nb-NO" sz="3600" b="1" dirty="0">
                <a:solidFill>
                  <a:schemeClr val="tx1"/>
                </a:solidFill>
              </a:rPr>
              <a:t>&amp;</a:t>
            </a:r>
          </a:p>
          <a:p>
            <a:pPr marL="0" indent="0" algn="ctr">
              <a:buSzTx/>
              <a:buNone/>
              <a:defRPr>
                <a:solidFill>
                  <a:srgbClr val="3366FF"/>
                </a:solidFill>
              </a:defRPr>
            </a:pPr>
            <a:r>
              <a:rPr lang="nb-NO" sz="3600" b="1" dirty="0"/>
              <a:t> </a:t>
            </a:r>
            <a:r>
              <a:rPr lang="nb-NO" sz="3600" b="1" dirty="0">
                <a:solidFill>
                  <a:schemeClr val="accent6">
                    <a:lumMod val="75000"/>
                  </a:schemeClr>
                </a:solidFill>
              </a:rPr>
              <a:t>Univ. of Texas at Austin (Senior </a:t>
            </a:r>
            <a:r>
              <a:rPr lang="nb-NO" sz="3600" b="1" dirty="0" err="1">
                <a:solidFill>
                  <a:schemeClr val="accent6">
                    <a:lumMod val="75000"/>
                  </a:schemeClr>
                </a:solidFill>
              </a:rPr>
              <a:t>Visiting</a:t>
            </a:r>
            <a:r>
              <a:rPr lang="nb-NO" sz="3600" b="1" dirty="0">
                <a:solidFill>
                  <a:schemeClr val="accent6">
                    <a:lumMod val="75000"/>
                  </a:schemeClr>
                </a:solidFill>
              </a:rPr>
              <a:t> Scientist)</a:t>
            </a:r>
            <a:endParaRPr sz="3600" b="1" dirty="0">
              <a:solidFill>
                <a:schemeClr val="accent6">
                  <a:lumMod val="75000"/>
                </a:schemeClr>
              </a:solidFill>
            </a:endParaRPr>
          </a:p>
        </p:txBody>
      </p:sp>
      <p:sp>
        <p:nvSpPr>
          <p:cNvPr id="155" name="Shape 155"/>
          <p:cNvSpPr/>
          <p:nvPr/>
        </p:nvSpPr>
        <p:spPr>
          <a:xfrm>
            <a:off x="11670631" y="12166465"/>
            <a:ext cx="5748561" cy="877161"/>
          </a:xfrm>
          <a:prstGeom prst="rect">
            <a:avLst/>
          </a:prstGeom>
          <a:ln w="25400">
            <a:miter lim="400000"/>
          </a:ln>
          <a:extLst>
            <a:ext uri="{C572A759-6A51-4108-AA02-DFA0A04FC94B}">
              <ma14:wrappingTextBoxFlag xmlns="" xmlns:ma14="http://schemas.microsoft.com/office/mac/drawingml/2011/main" val="1"/>
            </a:ext>
          </a:extLst>
        </p:spPr>
        <p:txBody>
          <a:bodyPr wrap="square" tIns="68579" bIns="68579">
            <a:spAutoFit/>
          </a:bodyPr>
          <a:lstStyle>
            <a:lvl1pPr>
              <a:defRPr sz="2800"/>
            </a:lvl1pPr>
          </a:lstStyle>
          <a:p>
            <a:pPr algn="ctr"/>
            <a:r>
              <a:rPr sz="2400" dirty="0"/>
              <a:t>Anne C. Elster NTNU</a:t>
            </a:r>
            <a:endParaRPr lang="nb-NO" sz="2400" dirty="0"/>
          </a:p>
          <a:p>
            <a:pPr algn="ctr"/>
            <a:r>
              <a:rPr lang="nb-NO" sz="2400" dirty="0"/>
              <a:t>TDT4200   2024</a:t>
            </a:r>
            <a:endParaRPr sz="2400" dirty="0"/>
          </a:p>
        </p:txBody>
      </p:sp>
      <p:pic>
        <p:nvPicPr>
          <p:cNvPr id="4" name="Picture 3" descr="A white logo on a black background&#10;&#10;Description automatically generated">
            <a:extLst>
              <a:ext uri="{FF2B5EF4-FFF2-40B4-BE49-F238E27FC236}">
                <a16:creationId xmlns:a16="http://schemas.microsoft.com/office/drawing/2014/main" id="{6A1BF2E8-12F3-D866-9304-A90C1D5DF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4911" y="-136884"/>
            <a:ext cx="3707130" cy="4645526"/>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6C2-AB8B-500E-5086-14982BE590DE}"/>
              </a:ext>
            </a:extLst>
          </p:cNvPr>
          <p:cNvSpPr>
            <a:spLocks noGrp="1"/>
          </p:cNvSpPr>
          <p:nvPr>
            <p:ph type="title"/>
          </p:nvPr>
        </p:nvSpPr>
        <p:spPr>
          <a:xfrm>
            <a:off x="2449995" y="0"/>
            <a:ext cx="13388009" cy="3016251"/>
          </a:xfrm>
        </p:spPr>
        <p:txBody>
          <a:bodyPr/>
          <a:lstStyle/>
          <a:p>
            <a:r>
              <a:rPr lang="en-NO" b="1" dirty="0">
                <a:latin typeface="+mn-lt"/>
              </a:rPr>
              <a:t>CUDA program – step by step</a:t>
            </a:r>
            <a:br>
              <a:rPr lang="en-NO" b="1" dirty="0">
                <a:latin typeface="+mn-lt"/>
              </a:rPr>
            </a:br>
            <a:r>
              <a:rPr lang="en-NO" sz="4000" b="1" dirty="0">
                <a:latin typeface="+mn-lt"/>
              </a:rPr>
              <a:t>– very similar to PS4!!</a:t>
            </a:r>
          </a:p>
        </p:txBody>
      </p:sp>
      <p:sp>
        <p:nvSpPr>
          <p:cNvPr id="3" name="Content Placeholder 2">
            <a:extLst>
              <a:ext uri="{FF2B5EF4-FFF2-40B4-BE49-F238E27FC236}">
                <a16:creationId xmlns:a16="http://schemas.microsoft.com/office/drawing/2014/main" id="{7B6E4BF1-0CBE-5F27-5A92-5844F4A52A54}"/>
              </a:ext>
            </a:extLst>
          </p:cNvPr>
          <p:cNvSpPr>
            <a:spLocks noGrp="1"/>
          </p:cNvSpPr>
          <p:nvPr>
            <p:ph idx="1"/>
          </p:nvPr>
        </p:nvSpPr>
        <p:spPr>
          <a:xfrm>
            <a:off x="2176668" y="2763078"/>
            <a:ext cx="15057783" cy="10515600"/>
          </a:xfrm>
        </p:spPr>
        <p:txBody>
          <a:bodyPr/>
          <a:lstStyle/>
          <a:p>
            <a:pPr marL="0" indent="0">
              <a:buNone/>
            </a:pPr>
            <a:r>
              <a:rPr lang="en-US" sz="4800" dirty="0">
                <a:solidFill>
                  <a:schemeClr val="tx1"/>
                </a:solidFill>
                <a:effectLst/>
                <a:latin typeface="Helvetica" pitchFamily="2" charset="0"/>
              </a:rPr>
              <a:t>1) Setup inputs on the host (CPU-accessible memory)</a:t>
            </a:r>
          </a:p>
          <a:p>
            <a:pPr marL="0" indent="0">
              <a:buNone/>
            </a:pPr>
            <a:r>
              <a:rPr lang="en-US" sz="4800" dirty="0">
                <a:solidFill>
                  <a:schemeClr val="tx1"/>
                </a:solidFill>
                <a:effectLst/>
                <a:latin typeface="Helvetica" pitchFamily="2" charset="0"/>
              </a:rPr>
              <a:t>	- Allocate memory for outputs on the host CPU</a:t>
            </a:r>
          </a:p>
          <a:p>
            <a:pPr marL="0" indent="0">
              <a:buNone/>
            </a:pPr>
            <a:r>
              <a:rPr lang="en-US" sz="4800" dirty="0">
                <a:solidFill>
                  <a:srgbClr val="FF0000"/>
                </a:solidFill>
                <a:latin typeface="Helvetica" pitchFamily="2" charset="0"/>
              </a:rPr>
              <a:t>        - Create the </a:t>
            </a:r>
            <a:r>
              <a:rPr lang="en-US" sz="4800" dirty="0" err="1">
                <a:solidFill>
                  <a:srgbClr val="FF0000"/>
                </a:solidFill>
                <a:latin typeface="Helvetica" pitchFamily="2" charset="0"/>
              </a:rPr>
              <a:t>kernal</a:t>
            </a:r>
            <a:r>
              <a:rPr lang="en-US" sz="4800" dirty="0">
                <a:solidFill>
                  <a:srgbClr val="FF0000"/>
                </a:solidFill>
                <a:latin typeface="Helvetica" pitchFamily="2" charset="0"/>
              </a:rPr>
              <a:t> that performs the calculations</a:t>
            </a:r>
            <a:endParaRPr lang="en-US" sz="4800" dirty="0">
              <a:solidFill>
                <a:srgbClr val="FF0000"/>
              </a:solidFill>
              <a:effectLst/>
              <a:latin typeface="Helvetica" pitchFamily="2" charset="0"/>
            </a:endParaRPr>
          </a:p>
          <a:p>
            <a:pPr marL="0" indent="0">
              <a:buNone/>
            </a:pPr>
            <a:r>
              <a:rPr lang="en-US" sz="4800" dirty="0">
                <a:solidFill>
                  <a:srgbClr val="00B150"/>
                </a:solidFill>
                <a:latin typeface="Helvetica" pitchFamily="2" charset="0"/>
              </a:rPr>
              <a:t>2) </a:t>
            </a:r>
            <a:r>
              <a:rPr lang="en-US" sz="4800" dirty="0">
                <a:solidFill>
                  <a:srgbClr val="00B150"/>
                </a:solidFill>
                <a:effectLst/>
                <a:latin typeface="Helvetica" pitchFamily="2" charset="0"/>
              </a:rPr>
              <a:t>Set up device (GPU) memory</a:t>
            </a:r>
          </a:p>
          <a:p>
            <a:pPr marL="0" indent="0">
              <a:buNone/>
            </a:pPr>
            <a:r>
              <a:rPr lang="en-US" sz="4800" dirty="0">
                <a:solidFill>
                  <a:srgbClr val="00B150"/>
                </a:solidFill>
                <a:effectLst/>
                <a:latin typeface="Helvetica" pitchFamily="2" charset="0"/>
              </a:rPr>
              <a:t>	</a:t>
            </a:r>
            <a:r>
              <a:rPr lang="en-US" sz="4800" dirty="0">
                <a:solidFill>
                  <a:srgbClr val="00B050"/>
                </a:solidFill>
                <a:latin typeface="Helvetica" pitchFamily="2" charset="0"/>
              </a:rPr>
              <a:t>incl. </a:t>
            </a:r>
            <a:r>
              <a:rPr lang="en-US" sz="4800" dirty="0">
                <a:solidFill>
                  <a:srgbClr val="00B050"/>
                </a:solidFill>
                <a:effectLst/>
                <a:latin typeface="Helvetica" pitchFamily="2" charset="0"/>
              </a:rPr>
              <a:t>Copy inputs from host to GPU (slow)</a:t>
            </a:r>
          </a:p>
          <a:p>
            <a:pPr marL="0" indent="0">
              <a:buNone/>
            </a:pPr>
            <a:r>
              <a:rPr lang="en-US" sz="4800" dirty="0">
                <a:solidFill>
                  <a:srgbClr val="00B050"/>
                </a:solidFill>
                <a:effectLst/>
                <a:latin typeface="Helvetica" pitchFamily="2" charset="0"/>
              </a:rPr>
              <a:t>3) Execute </a:t>
            </a:r>
            <a:r>
              <a:rPr lang="en-US" sz="4800" dirty="0" err="1">
                <a:solidFill>
                  <a:srgbClr val="00B050"/>
                </a:solidFill>
                <a:effectLst/>
                <a:latin typeface="Helvetica" pitchFamily="2" charset="0"/>
              </a:rPr>
              <a:t>kernal</a:t>
            </a:r>
            <a:r>
              <a:rPr lang="en-US" sz="4800" dirty="0">
                <a:solidFill>
                  <a:srgbClr val="00B050"/>
                </a:solidFill>
                <a:effectLst/>
                <a:latin typeface="Helvetica" pitchFamily="2" charset="0"/>
              </a:rPr>
              <a:t> on device (GPU) - fast!</a:t>
            </a:r>
          </a:p>
          <a:p>
            <a:pPr marL="0" indent="0">
              <a:buNone/>
            </a:pPr>
            <a:r>
              <a:rPr lang="en-US" sz="4800" dirty="0">
                <a:solidFill>
                  <a:srgbClr val="00B050"/>
                </a:solidFill>
                <a:effectLst/>
                <a:latin typeface="Helvetica" pitchFamily="2" charset="0"/>
              </a:rPr>
              <a:t>4) Transfer result from device (GPU) to host (slow)</a:t>
            </a:r>
          </a:p>
          <a:p>
            <a:pPr marL="0" indent="0">
              <a:buNone/>
            </a:pPr>
            <a:r>
              <a:rPr lang="en-US" sz="4800" dirty="0">
                <a:solidFill>
                  <a:schemeClr val="tx1"/>
                </a:solidFill>
                <a:latin typeface="Helvetica" pitchFamily="2" charset="0"/>
              </a:rPr>
              <a:t>5) Free the device memory</a:t>
            </a:r>
            <a:endParaRPr lang="en-US" sz="4800" dirty="0">
              <a:solidFill>
                <a:schemeClr val="tx1"/>
              </a:solidFill>
              <a:effectLst/>
              <a:latin typeface="Helvetica" pitchFamily="2" charset="0"/>
            </a:endParaRPr>
          </a:p>
          <a:p>
            <a:endParaRPr lang="en-US" sz="4800" dirty="0">
              <a:solidFill>
                <a:srgbClr val="0070C1"/>
              </a:solidFill>
              <a:effectLst/>
              <a:latin typeface="Helvetica" pitchFamily="2" charset="0"/>
            </a:endParaRPr>
          </a:p>
          <a:p>
            <a:pPr marL="0" indent="0">
              <a:buNone/>
            </a:pPr>
            <a:r>
              <a:rPr lang="en-US" sz="4800" dirty="0">
                <a:effectLst/>
                <a:latin typeface="Helvetica" pitchFamily="2" charset="0"/>
              </a:rPr>
              <a:t>NOTE: Copying can be asynchronous, </a:t>
            </a:r>
          </a:p>
          <a:p>
            <a:pPr marL="0" indent="0">
              <a:buNone/>
            </a:pPr>
            <a:r>
              <a:rPr lang="en-US" sz="4800" dirty="0">
                <a:solidFill>
                  <a:srgbClr val="0000FF"/>
                </a:solidFill>
                <a:latin typeface="Helvetica" pitchFamily="2" charset="0"/>
              </a:rPr>
              <a:t>            </a:t>
            </a:r>
            <a:r>
              <a:rPr lang="en-US" sz="4800" dirty="0">
                <a:solidFill>
                  <a:srgbClr val="0000FF"/>
                </a:solidFill>
                <a:effectLst/>
                <a:latin typeface="Helvetica" pitchFamily="2" charset="0"/>
              </a:rPr>
              <a:t>and unified memory</a:t>
            </a:r>
            <a:r>
              <a:rPr lang="en-US" sz="4800" dirty="0">
                <a:latin typeface="Helvetica" pitchFamily="2" charset="0"/>
              </a:rPr>
              <a:t> </a:t>
            </a:r>
            <a:r>
              <a:rPr lang="en-US" sz="4800" dirty="0">
                <a:solidFill>
                  <a:srgbClr val="0000FF"/>
                </a:solidFill>
                <a:effectLst/>
                <a:latin typeface="Helvetica" pitchFamily="2" charset="0"/>
              </a:rPr>
              <a:t>management </a:t>
            </a:r>
            <a:r>
              <a:rPr lang="en-US" sz="4800" dirty="0">
                <a:effectLst/>
                <a:latin typeface="Helvetica" pitchFamily="2" charset="0"/>
              </a:rPr>
              <a:t>is available</a:t>
            </a:r>
          </a:p>
          <a:p>
            <a:endParaRPr lang="en-NO" dirty="0"/>
          </a:p>
        </p:txBody>
      </p:sp>
    </p:spTree>
    <p:extLst>
      <p:ext uri="{BB962C8B-B14F-4D97-AF65-F5344CB8AC3E}">
        <p14:creationId xmlns:p14="http://schemas.microsoft.com/office/powerpoint/2010/main" val="191974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517904"/>
            <a:ext cx="15087600" cy="2286000"/>
          </a:xfrm>
        </p:spPr>
        <p:txBody>
          <a:bodyPr>
            <a:normAutofit/>
          </a:bodyPr>
          <a:lstStyle/>
          <a:p>
            <a:r>
              <a:rPr lang="en-US" sz="8000" dirty="0"/>
              <a:t>Slides based on </a:t>
            </a:r>
            <a:r>
              <a:rPr lang="en-US" sz="8000" dirty="0" err="1"/>
              <a:t>CalTech</a:t>
            </a:r>
            <a:r>
              <a:rPr lang="en-US" sz="8000" dirty="0"/>
              <a:t> CS 179: GPU Computing</a:t>
            </a:r>
          </a:p>
        </p:txBody>
      </p:sp>
      <p:sp>
        <p:nvSpPr>
          <p:cNvPr id="3" name="Subtitle 2"/>
          <p:cNvSpPr>
            <a:spLocks noGrp="1"/>
          </p:cNvSpPr>
          <p:nvPr>
            <p:ph type="subTitle" idx="1"/>
          </p:nvPr>
        </p:nvSpPr>
        <p:spPr>
          <a:xfrm>
            <a:off x="1650076" y="4830417"/>
            <a:ext cx="15087600" cy="6366825"/>
          </a:xfrm>
        </p:spPr>
        <p:txBody>
          <a:bodyPr vert="horz" lIns="182880" tIns="91440" rIns="182880" bIns="91440" rtlCol="0" anchor="t">
            <a:normAutofit/>
          </a:bodyPr>
          <a:lstStyle/>
          <a:p>
            <a:r>
              <a:rPr lang="en-US" dirty="0"/>
              <a:t>Lecture 2: Intro to the </a:t>
            </a:r>
            <a:r>
              <a:rPr lang="en-US" dirty="0" err="1"/>
              <a:t>simd</a:t>
            </a:r>
            <a:r>
              <a:rPr lang="en-US" dirty="0"/>
              <a:t> lifestyle and GPU internals</a:t>
            </a:r>
          </a:p>
        </p:txBody>
      </p:sp>
    </p:spTree>
    <p:extLst>
      <p:ext uri="{BB962C8B-B14F-4D97-AF65-F5344CB8AC3E}">
        <p14:creationId xmlns:p14="http://schemas.microsoft.com/office/powerpoint/2010/main" val="124772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 we discussed:</a:t>
            </a:r>
          </a:p>
        </p:txBody>
      </p:sp>
      <p:sp>
        <p:nvSpPr>
          <p:cNvPr id="3" name="Content Placeholder 2"/>
          <p:cNvSpPr>
            <a:spLocks noGrp="1"/>
          </p:cNvSpPr>
          <p:nvPr>
            <p:ph idx="1"/>
          </p:nvPr>
        </p:nvSpPr>
        <p:spPr>
          <a:xfrm>
            <a:off x="2971799" y="3200400"/>
            <a:ext cx="14362043" cy="10515600"/>
          </a:xfrm>
        </p:spPr>
        <p:txBody>
          <a:bodyPr vert="horz" lIns="0" tIns="91440" rIns="0" bIns="91440" rtlCol="0" anchor="t">
            <a:normAutofit/>
          </a:bodyPr>
          <a:lstStyle/>
          <a:p>
            <a:r>
              <a:rPr lang="en-US" sz="4000" dirty="0"/>
              <a:t>Can use GPU to solve highly parallelizable problems</a:t>
            </a:r>
          </a:p>
          <a:p>
            <a:r>
              <a:rPr lang="en-US" sz="4000" dirty="0"/>
              <a:t>Looked at the a[] + b[] -&gt; c[] example</a:t>
            </a:r>
          </a:p>
          <a:p>
            <a:pPr>
              <a:buNone/>
            </a:pPr>
            <a:endParaRPr lang="en-US" sz="4000" dirty="0"/>
          </a:p>
          <a:p>
            <a:pPr marL="0" indent="0">
              <a:buNone/>
            </a:pPr>
            <a:r>
              <a:rPr lang="en-US" sz="4000" dirty="0"/>
              <a:t>CUDA is a straightforward extension to C /  C++</a:t>
            </a:r>
          </a:p>
          <a:p>
            <a:pPr marL="0" indent="0">
              <a:buNone/>
            </a:pPr>
            <a:endParaRPr lang="en-US" sz="4000" dirty="0"/>
          </a:p>
          <a:p>
            <a:pPr lvl="2"/>
            <a:r>
              <a:rPr lang="en-US" sz="4000" dirty="0"/>
              <a:t>Separate CUDA code into .cu and .</a:t>
            </a:r>
            <a:r>
              <a:rPr lang="en-US" sz="4000" dirty="0" err="1"/>
              <a:t>cuh</a:t>
            </a:r>
            <a:r>
              <a:rPr lang="en-US" sz="4000" dirty="0"/>
              <a:t> files </a:t>
            </a:r>
          </a:p>
          <a:p>
            <a:pPr lvl="2"/>
            <a:r>
              <a:rPr lang="en-US" sz="4000" dirty="0"/>
              <a:t>Compile with </a:t>
            </a:r>
            <a:r>
              <a:rPr lang="en-US" sz="4000" dirty="0" err="1">
                <a:solidFill>
                  <a:srgbClr val="00B050"/>
                </a:solidFill>
              </a:rPr>
              <a:t>nvcc</a:t>
            </a:r>
            <a:r>
              <a:rPr lang="en-US" sz="4000" dirty="0"/>
              <a:t>, NVIDIA’s compiler for CUDA, to create object files (.o files)</a:t>
            </a:r>
          </a:p>
          <a:p>
            <a:pPr lvl="1"/>
            <a:endParaRPr lang="en-US" sz="4000" dirty="0"/>
          </a:p>
          <a:p>
            <a:pPr lvl="1"/>
            <a:endParaRPr lang="en-US" sz="4000" dirty="0"/>
          </a:p>
          <a:p>
            <a:r>
              <a:rPr lang="en-US" sz="4400" dirty="0"/>
              <a:t>Search for “Resource” links on  </a:t>
            </a:r>
            <a:r>
              <a:rPr lang="en-US" sz="4400" dirty="0">
                <a:hlinkClick r:id="rId3"/>
              </a:rPr>
              <a:t>http://courses.cms.caltech.edu/cs179/</a:t>
            </a:r>
            <a:endParaRPr lang="en-US" sz="4400" dirty="0"/>
          </a:p>
          <a:p>
            <a:pPr lvl="1"/>
            <a:endParaRPr lang="en-US" sz="4000" dirty="0"/>
          </a:p>
          <a:p>
            <a:pPr>
              <a:buNone/>
            </a:pPr>
            <a:endParaRPr lang="en-US" dirty="0"/>
          </a:p>
        </p:txBody>
      </p:sp>
    </p:spTree>
    <p:extLst>
      <p:ext uri="{BB962C8B-B14F-4D97-AF65-F5344CB8AC3E}">
        <p14:creationId xmlns:p14="http://schemas.microsoft.com/office/powerpoint/2010/main" val="85939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409" y="184152"/>
            <a:ext cx="15127355" cy="2042213"/>
          </a:xfrm>
        </p:spPr>
        <p:txBody>
          <a:bodyPr>
            <a:normAutofit/>
          </a:bodyPr>
          <a:lstStyle/>
          <a:p>
            <a:r>
              <a:rPr lang="en-US" sz="7200" dirty="0"/>
              <a:t>A Few GPU Keywords to Remember… </a:t>
            </a:r>
          </a:p>
        </p:txBody>
      </p:sp>
      <p:sp>
        <p:nvSpPr>
          <p:cNvPr id="3" name="Content Placeholder 2"/>
          <p:cNvSpPr>
            <a:spLocks noGrp="1"/>
          </p:cNvSpPr>
          <p:nvPr>
            <p:ph idx="1"/>
          </p:nvPr>
        </p:nvSpPr>
        <p:spPr>
          <a:xfrm>
            <a:off x="2971800" y="2226365"/>
            <a:ext cx="12344400" cy="10515600"/>
          </a:xfrm>
        </p:spPr>
        <p:txBody>
          <a:bodyPr>
            <a:normAutofit/>
          </a:bodyPr>
          <a:lstStyle/>
          <a:p>
            <a:pPr marL="0" indent="0">
              <a:buNone/>
            </a:pPr>
            <a:r>
              <a:rPr lang="en-US" sz="3600" b="1" dirty="0">
                <a:solidFill>
                  <a:srgbClr val="00B050"/>
                </a:solidFill>
              </a:rPr>
              <a:t>CUDA</a:t>
            </a:r>
            <a:r>
              <a:rPr lang="en-US" sz="3600" dirty="0"/>
              <a:t> – Nvidia’s C++ like language for programming GPUs</a:t>
            </a:r>
          </a:p>
          <a:p>
            <a:pPr marL="0" indent="0">
              <a:buNone/>
            </a:pPr>
            <a:r>
              <a:rPr lang="en-US" sz="3600" dirty="0"/>
              <a:t>	     (Originally </a:t>
            </a:r>
            <a:r>
              <a:rPr lang="en-US" sz="3600" dirty="0">
                <a:solidFill>
                  <a:srgbClr val="00B050"/>
                </a:solidFill>
              </a:rPr>
              <a:t>C</a:t>
            </a:r>
            <a:r>
              <a:rPr lang="en-US" sz="3600" dirty="0"/>
              <a:t>ompute </a:t>
            </a:r>
            <a:r>
              <a:rPr lang="en-US" sz="3600" dirty="0">
                <a:solidFill>
                  <a:srgbClr val="00B050"/>
                </a:solidFill>
              </a:rPr>
              <a:t>U</a:t>
            </a:r>
            <a:r>
              <a:rPr lang="en-US" sz="3600" dirty="0"/>
              <a:t>nified </a:t>
            </a:r>
            <a:r>
              <a:rPr lang="en-US" sz="3600" dirty="0">
                <a:solidFill>
                  <a:srgbClr val="00B050"/>
                </a:solidFill>
              </a:rPr>
              <a:t>D</a:t>
            </a:r>
            <a:r>
              <a:rPr lang="en-US" sz="3600" dirty="0"/>
              <a:t>evice </a:t>
            </a:r>
            <a:r>
              <a:rPr lang="en-US" sz="3600" dirty="0">
                <a:solidFill>
                  <a:srgbClr val="00B050"/>
                </a:solidFill>
              </a:rPr>
              <a:t>A</a:t>
            </a:r>
            <a:r>
              <a:rPr lang="en-US" sz="3600" dirty="0"/>
              <a:t>rchitecture)</a:t>
            </a:r>
          </a:p>
          <a:p>
            <a:pPr marL="0" indent="0">
              <a:buNone/>
            </a:pPr>
            <a:endParaRPr lang="en-US" sz="3600" dirty="0"/>
          </a:p>
          <a:p>
            <a:pPr marL="0" indent="0">
              <a:buNone/>
            </a:pPr>
            <a:r>
              <a:rPr lang="en-US" sz="4000" dirty="0" err="1">
                <a:solidFill>
                  <a:srgbClr val="00B050"/>
                </a:solidFill>
              </a:rPr>
              <a:t>nvcc</a:t>
            </a:r>
            <a:r>
              <a:rPr lang="en-US" sz="3600" dirty="0"/>
              <a:t> – </a:t>
            </a:r>
            <a:r>
              <a:rPr lang="en-US" sz="3600" dirty="0" err="1"/>
              <a:t>nVidia</a:t>
            </a:r>
            <a:r>
              <a:rPr lang="en-US" sz="3600" dirty="0"/>
              <a:t> CUDA compiler</a:t>
            </a:r>
          </a:p>
          <a:p>
            <a:pPr marL="0" indent="0">
              <a:buNone/>
            </a:pPr>
            <a:endParaRPr lang="en-US" sz="3600" dirty="0"/>
          </a:p>
          <a:p>
            <a:pPr marL="0" indent="0">
              <a:buNone/>
            </a:pPr>
            <a:r>
              <a:rPr lang="en-US" sz="3600" b="1" dirty="0">
                <a:solidFill>
                  <a:srgbClr val="00B050"/>
                </a:solidFill>
              </a:rPr>
              <a:t>SM</a:t>
            </a:r>
            <a:r>
              <a:rPr lang="en-US" sz="3600" dirty="0"/>
              <a:t>  -- Streaming Multiprocessor </a:t>
            </a:r>
          </a:p>
          <a:p>
            <a:pPr lvl="1">
              <a:buFont typeface="Arial" pitchFamily="34" charset="0"/>
              <a:buChar char="•"/>
            </a:pPr>
            <a:r>
              <a:rPr lang="en-US" sz="3600" dirty="0">
                <a:hlinkClick r:id="rId2"/>
              </a:rPr>
              <a:t>https://en.wikipedia.org/wiki/Stream_processing</a:t>
            </a:r>
            <a:endParaRPr lang="en-US" sz="3600" dirty="0"/>
          </a:p>
          <a:p>
            <a:pPr marL="0" indent="0">
              <a:buNone/>
            </a:pPr>
            <a:endParaRPr lang="en-US" sz="3600" dirty="0"/>
          </a:p>
          <a:p>
            <a:pPr marL="0" indent="0">
              <a:buNone/>
            </a:pPr>
            <a:r>
              <a:rPr lang="en-US" sz="3600" b="1" dirty="0">
                <a:solidFill>
                  <a:srgbClr val="00B050"/>
                </a:solidFill>
              </a:rPr>
              <a:t>SIMD</a:t>
            </a:r>
            <a:r>
              <a:rPr lang="en-US" sz="3600" dirty="0"/>
              <a:t> computation – </a:t>
            </a:r>
            <a:r>
              <a:rPr lang="en-US" sz="3600" b="1" dirty="0"/>
              <a:t>Single instruction, multiple data</a:t>
            </a:r>
            <a:r>
              <a:rPr lang="en-US" sz="3600" dirty="0"/>
              <a:t> (</a:t>
            </a:r>
            <a:r>
              <a:rPr lang="en-US" sz="3600" b="1" dirty="0"/>
              <a:t>SIMD</a:t>
            </a:r>
            <a:r>
              <a:rPr lang="en-US" sz="3600" dirty="0"/>
              <a:t>) is a class of parallel computers in </a:t>
            </a:r>
            <a:r>
              <a:rPr lang="en-US" sz="3600" dirty="0">
                <a:hlinkClick r:id="rId3" tooltip="Flynn's taxonomy"/>
              </a:rPr>
              <a:t>Flynn's taxonomy</a:t>
            </a:r>
            <a:r>
              <a:rPr lang="en-US" sz="3600" dirty="0"/>
              <a:t>.</a:t>
            </a:r>
          </a:p>
          <a:p>
            <a:pPr lvl="1">
              <a:buFont typeface="Arial" pitchFamily="34" charset="0"/>
              <a:buChar char="•"/>
            </a:pPr>
            <a:r>
              <a:rPr lang="en-US" sz="3600" dirty="0">
                <a:hlinkClick r:id="rId4"/>
              </a:rPr>
              <a:t>https://en.wikipedia.org/wiki/SIMD</a:t>
            </a:r>
            <a:endParaRPr lang="en-US" sz="3600" dirty="0"/>
          </a:p>
          <a:p>
            <a:pPr marL="0" indent="0">
              <a:buNone/>
            </a:pPr>
            <a:endParaRPr lang="en-US" sz="3600" dirty="0"/>
          </a:p>
          <a:p>
            <a:pPr marL="0" indent="0">
              <a:buNone/>
            </a:pPr>
            <a:r>
              <a:rPr lang="en-US" sz="3600" b="1" dirty="0">
                <a:solidFill>
                  <a:srgbClr val="00B050"/>
                </a:solidFill>
              </a:rPr>
              <a:t>SIMT</a:t>
            </a:r>
            <a:r>
              <a:rPr lang="en-US" sz="3600" dirty="0"/>
              <a:t> computation – </a:t>
            </a:r>
            <a:r>
              <a:rPr lang="en-US" sz="3600" b="1" dirty="0"/>
              <a:t>Single instruction, multiple threads</a:t>
            </a:r>
            <a:endParaRPr lang="en-US" sz="3600" dirty="0"/>
          </a:p>
          <a:p>
            <a:pPr lvl="1">
              <a:buFont typeface="Arial" pitchFamily="34" charset="0"/>
              <a:buChar char="•"/>
            </a:pPr>
            <a:r>
              <a:rPr lang="en-US" sz="3600" dirty="0">
                <a:hlinkClick r:id="rId5"/>
              </a:rPr>
              <a:t>https://en.wikipedia.org/wiki/Single_instruction,_multiple_threads</a:t>
            </a:r>
            <a:endParaRPr lang="en-US" sz="3600" dirty="0"/>
          </a:p>
          <a:p>
            <a:pPr lvl="1">
              <a:buNone/>
            </a:pPr>
            <a:endParaRPr lang="en-US" dirty="0"/>
          </a:p>
        </p:txBody>
      </p:sp>
    </p:spTree>
    <p:extLst>
      <p:ext uri="{BB962C8B-B14F-4D97-AF65-F5344CB8AC3E}">
        <p14:creationId xmlns:p14="http://schemas.microsoft.com/office/powerpoint/2010/main" val="4010814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84153"/>
            <a:ext cx="12344400" cy="1465744"/>
          </a:xfrm>
        </p:spPr>
        <p:txBody>
          <a:bodyPr/>
          <a:lstStyle/>
          <a:p>
            <a:r>
              <a:rPr lang="en-US" dirty="0"/>
              <a:t>More GPU Keywords … </a:t>
            </a:r>
          </a:p>
        </p:txBody>
      </p:sp>
      <p:sp>
        <p:nvSpPr>
          <p:cNvPr id="3" name="Content Placeholder 2"/>
          <p:cNvSpPr>
            <a:spLocks noGrp="1"/>
          </p:cNvSpPr>
          <p:nvPr>
            <p:ph idx="1"/>
          </p:nvPr>
        </p:nvSpPr>
        <p:spPr>
          <a:xfrm>
            <a:off x="2971800" y="1948070"/>
            <a:ext cx="14719852" cy="10515600"/>
          </a:xfrm>
        </p:spPr>
        <p:txBody>
          <a:bodyPr>
            <a:normAutofit/>
          </a:bodyPr>
          <a:lstStyle/>
          <a:p>
            <a:pPr marL="0" indent="0">
              <a:buNone/>
            </a:pPr>
            <a:r>
              <a:rPr lang="en-US" dirty="0"/>
              <a:t>T</a:t>
            </a:r>
            <a:r>
              <a:rPr lang="en-US" b="1" dirty="0"/>
              <a:t>hreads</a:t>
            </a:r>
            <a:r>
              <a:rPr lang="en-US" dirty="0"/>
              <a:t> of execution are the smallest sequence of programmed instructions that can be managed independently by a </a:t>
            </a:r>
            <a:r>
              <a:rPr lang="en-US" dirty="0">
                <a:hlinkClick r:id="rId3" tooltip="Scheduling (computing)"/>
              </a:rPr>
              <a:t>scheduler</a:t>
            </a:r>
            <a:r>
              <a:rPr lang="en-US" dirty="0"/>
              <a:t>, which is typically a part of the </a:t>
            </a:r>
            <a:r>
              <a:rPr lang="en-US" dirty="0">
                <a:hlinkClick r:id="rId4" tooltip="Operating system"/>
              </a:rPr>
              <a:t>operating system</a:t>
            </a:r>
            <a:endParaRPr lang="en-US" dirty="0"/>
          </a:p>
          <a:p>
            <a:pPr lvl="1">
              <a:buFont typeface="Arial" pitchFamily="34" charset="0"/>
              <a:buChar char="•"/>
            </a:pPr>
            <a:r>
              <a:rPr lang="en-US" dirty="0">
                <a:hlinkClick r:id="rId5"/>
              </a:rPr>
              <a:t>https://en.wikipedia.org/wiki/Thread_(computing)</a:t>
            </a:r>
            <a:endParaRPr lang="en-US" dirty="0"/>
          </a:p>
          <a:p>
            <a:pPr lvl="1">
              <a:buFont typeface="Arial" pitchFamily="34" charset="0"/>
              <a:buChar char="•"/>
            </a:pPr>
            <a:endParaRPr lang="en-US" dirty="0"/>
          </a:p>
          <a:p>
            <a:pPr marL="0" indent="0">
              <a:buNone/>
            </a:pPr>
            <a:r>
              <a:rPr lang="en-US" dirty="0"/>
              <a:t>Thread </a:t>
            </a:r>
            <a:r>
              <a:rPr lang="en-US" b="1" dirty="0"/>
              <a:t>block</a:t>
            </a:r>
            <a:r>
              <a:rPr lang="en-US" dirty="0"/>
              <a:t> is a programming abstraction that represents a group of </a:t>
            </a:r>
            <a:r>
              <a:rPr lang="en-US" dirty="0">
                <a:hlinkClick r:id="rId5" tooltip="Thread (computing)"/>
              </a:rPr>
              <a:t>threads</a:t>
            </a:r>
            <a:r>
              <a:rPr lang="en-US" dirty="0"/>
              <a:t> that can be executed serially or in parallel. </a:t>
            </a:r>
          </a:p>
          <a:p>
            <a:pPr lvl="1">
              <a:buFont typeface="Arial" pitchFamily="34" charset="0"/>
              <a:buChar char="•"/>
            </a:pPr>
            <a:r>
              <a:rPr lang="en-US" dirty="0">
                <a:hlinkClick r:id="rId6"/>
              </a:rPr>
              <a:t>https://en.wikipedia.org/wiki/Thread_block_(CUDA_programming)</a:t>
            </a:r>
            <a:endParaRPr lang="en-US" dirty="0"/>
          </a:p>
          <a:p>
            <a:pPr lvl="1">
              <a:buFont typeface="Arial" pitchFamily="34" charset="0"/>
              <a:buChar char="•"/>
            </a:pPr>
            <a:endParaRPr lang="en-US" dirty="0"/>
          </a:p>
          <a:p>
            <a:pPr marL="0" indent="0">
              <a:buNone/>
            </a:pPr>
            <a:r>
              <a:rPr lang="en-US" b="1" dirty="0"/>
              <a:t>Nvidia GRID</a:t>
            </a:r>
            <a:r>
              <a:rPr lang="en-US" dirty="0"/>
              <a:t> is a family of </a:t>
            </a:r>
            <a:r>
              <a:rPr lang="en-US" dirty="0">
                <a:hlinkClick r:id="rId7" tooltip="Graphics processing unit"/>
              </a:rPr>
              <a:t>graphics processing units</a:t>
            </a:r>
            <a:r>
              <a:rPr lang="en-US" dirty="0"/>
              <a:t> (GPUs)</a:t>
            </a:r>
          </a:p>
          <a:p>
            <a:pPr lvl="1">
              <a:buFont typeface="Arial" pitchFamily="34" charset="0"/>
              <a:buChar char="•"/>
            </a:pPr>
            <a:r>
              <a:rPr lang="en-US" dirty="0">
                <a:hlinkClick r:id="rId8"/>
              </a:rPr>
              <a:t>https://en.wikipedia.org/wiki/Nvidia_GRID</a:t>
            </a:r>
            <a:endParaRPr lang="en-US" dirty="0"/>
          </a:p>
          <a:p>
            <a:pPr lvl="1">
              <a:buFont typeface="Arial" pitchFamily="34" charset="0"/>
              <a:buChar char="•"/>
            </a:pPr>
            <a:endParaRPr lang="en-US" dirty="0"/>
          </a:p>
          <a:p>
            <a:pPr marL="0" indent="0">
              <a:buNone/>
            </a:pPr>
            <a:r>
              <a:rPr lang="en-US" b="1" dirty="0"/>
              <a:t>Warps</a:t>
            </a:r>
            <a:r>
              <a:rPr lang="en-US" dirty="0"/>
              <a:t>  -- On the hardware side, a thread block is composed of ‘warps’. A warp is a set of 32 threads within a thread block such that all the threads in a warp execute the same instruction. These threads are selected serially by the SM</a:t>
            </a:r>
          </a:p>
          <a:p>
            <a:pPr lvl="1">
              <a:buFont typeface="Arial" pitchFamily="34" charset="0"/>
              <a:buChar char="•"/>
            </a:pPr>
            <a:r>
              <a:rPr lang="en-US" dirty="0">
                <a:hlinkClick r:id="rId9"/>
              </a:rPr>
              <a:t>https://en.wikipedia.org/wiki/Thread_block_(CUDA_programming)#Warps</a:t>
            </a:r>
            <a:endParaRPr lang="en-US" dirty="0"/>
          </a:p>
          <a:p>
            <a:pPr lvl="1">
              <a:buFont typeface="Arial" pitchFamily="34" charset="0"/>
              <a:buChar char="•"/>
            </a:pPr>
            <a:endParaRPr lang="en-US" dirty="0"/>
          </a:p>
          <a:p>
            <a:pPr marL="0" indent="0">
              <a:buNone/>
            </a:pPr>
            <a:r>
              <a:rPr lang="en-US" b="1" dirty="0"/>
              <a:t>Warp Divergence </a:t>
            </a:r>
            <a:r>
              <a:rPr lang="en-US" dirty="0"/>
              <a:t>–  All threads must generally execute the same code (if-then-else). </a:t>
            </a:r>
          </a:p>
          <a:p>
            <a:pPr lvl="1">
              <a:buFont typeface="Arial" pitchFamily="34" charset="0"/>
              <a:buChar char="•"/>
            </a:pPr>
            <a:r>
              <a:rPr lang="en-US" dirty="0">
                <a:hlinkClick r:id="rId10"/>
              </a:rPr>
              <a:t>https://cvw.cac.cornell.edu/gpu/thread_div</a:t>
            </a:r>
            <a:r>
              <a:rPr lang="en-US" dirty="0"/>
              <a:t>	</a:t>
            </a:r>
          </a:p>
          <a:p>
            <a:endParaRPr lang="en-US" dirty="0"/>
          </a:p>
        </p:txBody>
      </p:sp>
    </p:spTree>
    <p:extLst>
      <p:ext uri="{BB962C8B-B14F-4D97-AF65-F5344CB8AC3E}">
        <p14:creationId xmlns:p14="http://schemas.microsoft.com/office/powerpoint/2010/main" val="3808221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84153"/>
            <a:ext cx="12344400" cy="1366352"/>
          </a:xfrm>
        </p:spPr>
        <p:txBody>
          <a:bodyPr/>
          <a:lstStyle/>
          <a:p>
            <a:r>
              <a:rPr lang="en-US" dirty="0"/>
              <a:t>NVCC and </a:t>
            </a:r>
            <a:r>
              <a:rPr lang="en-US" dirty="0" err="1"/>
              <a:t>gcc</a:t>
            </a:r>
            <a:r>
              <a:rPr lang="en-US" dirty="0"/>
              <a:t> / G++</a:t>
            </a:r>
          </a:p>
        </p:txBody>
      </p:sp>
      <p:sp>
        <p:nvSpPr>
          <p:cNvPr id="3" name="Content Placeholder 2"/>
          <p:cNvSpPr>
            <a:spLocks noGrp="1"/>
          </p:cNvSpPr>
          <p:nvPr>
            <p:ph idx="1"/>
          </p:nvPr>
        </p:nvSpPr>
        <p:spPr>
          <a:xfrm>
            <a:off x="2653748" y="1550505"/>
            <a:ext cx="15196930" cy="11310730"/>
          </a:xfrm>
        </p:spPr>
        <p:txBody>
          <a:bodyPr vert="horz" lIns="0" tIns="91440" rIns="0" bIns="91440" rtlCol="0" anchor="t">
            <a:normAutofit/>
          </a:bodyPr>
          <a:lstStyle/>
          <a:p>
            <a:r>
              <a:rPr lang="en-US" sz="4000" dirty="0"/>
              <a:t>CUDA is simply an extension of other bits of code you write!!!!</a:t>
            </a:r>
          </a:p>
          <a:p>
            <a:pPr marL="0" indent="0">
              <a:buNone/>
            </a:pPr>
            <a:endParaRPr lang="en-US" sz="4000" dirty="0"/>
          </a:p>
          <a:p>
            <a:pPr lvl="1"/>
            <a:r>
              <a:rPr lang="en-US" sz="4000" dirty="0"/>
              <a:t>Evident in .cu/.</a:t>
            </a:r>
            <a:r>
              <a:rPr lang="en-US" sz="4000" dirty="0" err="1"/>
              <a:t>cuh</a:t>
            </a:r>
            <a:r>
              <a:rPr lang="en-US" sz="4000" dirty="0"/>
              <a:t> vs .</a:t>
            </a:r>
            <a:r>
              <a:rPr lang="en-US" sz="4000" dirty="0" err="1"/>
              <a:t>cpp</a:t>
            </a:r>
            <a:r>
              <a:rPr lang="en-US" sz="4000" dirty="0"/>
              <a:t>/.</a:t>
            </a:r>
            <a:r>
              <a:rPr lang="en-US" sz="4000" dirty="0" err="1"/>
              <a:t>hpp</a:t>
            </a:r>
            <a:r>
              <a:rPr lang="en-US" sz="4000" dirty="0"/>
              <a:t> distinction</a:t>
            </a:r>
          </a:p>
          <a:p>
            <a:pPr marL="342900" lvl="1" indent="0">
              <a:buNone/>
            </a:pPr>
            <a:r>
              <a:rPr lang="en-US" sz="4000" dirty="0"/>
              <a:t>        .cu/.</a:t>
            </a:r>
            <a:r>
              <a:rPr lang="en-US" sz="4000" dirty="0" err="1"/>
              <a:t>cuh</a:t>
            </a:r>
            <a:r>
              <a:rPr lang="en-US" sz="4000" dirty="0"/>
              <a:t> is compiled by </a:t>
            </a:r>
            <a:r>
              <a:rPr lang="en-US" sz="4000" dirty="0" err="1"/>
              <a:t>nvcc</a:t>
            </a:r>
            <a:r>
              <a:rPr lang="en-US" sz="4000" dirty="0"/>
              <a:t> to produce a .o file</a:t>
            </a:r>
          </a:p>
          <a:p>
            <a:pPr lvl="1"/>
            <a:endParaRPr lang="en-US" sz="4000" dirty="0"/>
          </a:p>
          <a:p>
            <a:pPr lvl="2"/>
            <a:r>
              <a:rPr lang="en-US" sz="3600" dirty="0"/>
              <a:t>Since CUDA 7.0 / 9.0 there’s support by NVCC for most C++11 / C++14 language features, but make sure to read restrictions for device code</a:t>
            </a:r>
          </a:p>
          <a:p>
            <a:pPr lvl="3"/>
            <a:r>
              <a:rPr lang="en-US" sz="3600" dirty="0">
                <a:hlinkClick r:id="rId3"/>
              </a:rPr>
              <a:t>https://docs.nvidia.com/cuda/cuda-c-programming-guide/index.html#c-cplusplus-language-support</a:t>
            </a:r>
            <a:endParaRPr lang="en-US" sz="3600" dirty="0"/>
          </a:p>
          <a:p>
            <a:pPr lvl="3"/>
            <a:endParaRPr lang="en-US" sz="3600" dirty="0"/>
          </a:p>
          <a:p>
            <a:pPr lvl="1"/>
            <a:r>
              <a:rPr lang="en-US" sz="4000" dirty="0"/>
              <a:t>.</a:t>
            </a:r>
            <a:r>
              <a:rPr lang="en-US" sz="4000" dirty="0" err="1"/>
              <a:t>cpp</a:t>
            </a:r>
            <a:r>
              <a:rPr lang="en-US" sz="4000" dirty="0"/>
              <a:t>/.</a:t>
            </a:r>
            <a:r>
              <a:rPr lang="en-US" sz="4000" dirty="0" err="1"/>
              <a:t>hpp</a:t>
            </a:r>
            <a:r>
              <a:rPr lang="en-US" sz="4000" dirty="0"/>
              <a:t> is compiled by g++ and the .o file from the CUDA code is simply linked in using a "#include xxx.cuh" call</a:t>
            </a:r>
          </a:p>
          <a:p>
            <a:pPr lvl="2"/>
            <a:r>
              <a:rPr lang="en-US" sz="4000" dirty="0"/>
              <a:t>No different from how you link in .o files from normal C++ code</a:t>
            </a:r>
          </a:p>
        </p:txBody>
      </p:sp>
    </p:spTree>
    <p:extLst>
      <p:ext uri="{BB962C8B-B14F-4D97-AF65-F5344CB8AC3E}">
        <p14:creationId xmlns:p14="http://schemas.microsoft.com/office/powerpoint/2010/main" val="43632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939917"/>
          </a:xfrm>
          <a:prstGeom prst="rect">
            <a:avLst/>
          </a:prstGeom>
        </p:spPr>
        <p:txBody>
          <a:bodyPr vert="horz" lIns="182880" tIns="91440" rIns="182880" bIns="91440" rtlCol="0" anchor="b">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solidFill>
                  <a:srgbClr val="C00000"/>
                </a:solidFill>
              </a:rPr>
              <a:t>.cu/.</a:t>
            </a:r>
            <a:r>
              <a:rPr lang="en-US" sz="9600" dirty="0" err="1">
                <a:solidFill>
                  <a:srgbClr val="C00000"/>
                </a:solidFill>
              </a:rPr>
              <a:t>cuh</a:t>
            </a:r>
            <a:r>
              <a:rPr lang="en-US" sz="9600" dirty="0">
                <a:solidFill>
                  <a:srgbClr val="C00000"/>
                </a:solidFill>
              </a:rPr>
              <a:t> </a:t>
            </a:r>
            <a:r>
              <a:rPr lang="en-US" sz="9600" dirty="0"/>
              <a:t>vs .</a:t>
            </a:r>
            <a:r>
              <a:rPr lang="en-US" sz="9600" dirty="0" err="1"/>
              <a:t>cpp</a:t>
            </a:r>
            <a:r>
              <a:rPr lang="en-US" sz="9600" dirty="0"/>
              <a:t>/.</a:t>
            </a:r>
            <a:r>
              <a:rPr lang="en-US" sz="9600" dirty="0" err="1"/>
              <a:t>hpp</a:t>
            </a:r>
            <a:endParaRPr lang="en-US" sz="9600" dirty="0"/>
          </a:p>
        </p:txBody>
      </p:sp>
      <p:pic>
        <p:nvPicPr>
          <p:cNvPr id="2" name="Picture 1" descr="39.png"/>
          <p:cNvPicPr>
            <a:picLocks noChangeAspect="1"/>
          </p:cNvPicPr>
          <p:nvPr/>
        </p:nvPicPr>
        <p:blipFill>
          <a:blip r:embed="rId3" cstate="print"/>
          <a:stretch>
            <a:fillRect/>
          </a:stretch>
        </p:blipFill>
        <p:spPr>
          <a:xfrm>
            <a:off x="1642966" y="1798909"/>
            <a:ext cx="21628136" cy="12179300"/>
          </a:xfrm>
          <a:prstGeom prst="rect">
            <a:avLst/>
          </a:prstGeom>
        </p:spPr>
      </p:pic>
      <p:cxnSp>
        <p:nvCxnSpPr>
          <p:cNvPr id="3" name="Straight Arrow Connector 2"/>
          <p:cNvCxnSpPr/>
          <p:nvPr/>
        </p:nvCxnSpPr>
        <p:spPr>
          <a:xfrm>
            <a:off x="2442036" y="4570687"/>
            <a:ext cx="3210994"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a:off x="1557434" y="1508498"/>
            <a:ext cx="4095596"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4003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6.png"/>
          <p:cNvPicPr>
            <a:picLocks noChangeAspect="1"/>
          </p:cNvPicPr>
          <p:nvPr/>
        </p:nvPicPr>
        <p:blipFill>
          <a:blip r:embed="rId3" cstate="print"/>
          <a:stretch>
            <a:fillRect/>
          </a:stretch>
        </p:blipFill>
        <p:spPr>
          <a:xfrm>
            <a:off x="1729755" y="1861552"/>
            <a:ext cx="21029629" cy="11844822"/>
          </a:xfrm>
          <a:prstGeom prst="rect">
            <a:avLst/>
          </a:prstGeom>
        </p:spPr>
      </p:pic>
      <p:sp>
        <p:nvSpPr>
          <p:cNvPr id="10" name="Title 1"/>
          <p:cNvSpPr txBox="1">
            <a:spLocks/>
          </p:cNvSpPr>
          <p:nvPr/>
        </p:nvSpPr>
        <p:spPr>
          <a:xfrm>
            <a:off x="1642966" y="572269"/>
            <a:ext cx="15087600" cy="1147514"/>
          </a:xfrm>
          <a:prstGeom prst="rect">
            <a:avLst/>
          </a:prstGeom>
        </p:spPr>
        <p:txBody>
          <a:bodyPr vert="horz" lIns="182880" tIns="91440" rIns="182880" bIns="91440" rtlCol="0" anchor="b">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solidFill>
                  <a:srgbClr val="00B050"/>
                </a:solidFill>
              </a:rPr>
              <a:t>.cu/.</a:t>
            </a:r>
            <a:r>
              <a:rPr lang="en-US" sz="9600" dirty="0" err="1">
                <a:solidFill>
                  <a:srgbClr val="00B050"/>
                </a:solidFill>
              </a:rPr>
              <a:t>cuh</a:t>
            </a:r>
            <a:r>
              <a:rPr lang="en-US" sz="9600" dirty="0">
                <a:solidFill>
                  <a:srgbClr val="00B050"/>
                </a:solidFill>
              </a:rPr>
              <a:t> </a:t>
            </a:r>
            <a:r>
              <a:rPr lang="en-US" sz="9600" dirty="0"/>
              <a:t>vs .</a:t>
            </a:r>
            <a:r>
              <a:rPr lang="en-US" sz="9600" dirty="0" err="1"/>
              <a:t>cpp</a:t>
            </a:r>
            <a:r>
              <a:rPr lang="en-US" sz="9600" dirty="0"/>
              <a:t>/.</a:t>
            </a:r>
            <a:r>
              <a:rPr lang="en-US" sz="9600" dirty="0" err="1"/>
              <a:t>hpp</a:t>
            </a:r>
            <a:endParaRPr lang="en-US" sz="9600" dirty="0"/>
          </a:p>
        </p:txBody>
      </p:sp>
      <p:cxnSp>
        <p:nvCxnSpPr>
          <p:cNvPr id="4" name="Straight Arrow Connector 3"/>
          <p:cNvCxnSpPr/>
          <p:nvPr/>
        </p:nvCxnSpPr>
        <p:spPr>
          <a:xfrm>
            <a:off x="2700044" y="2988082"/>
            <a:ext cx="2952986"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nvCxnSpPr>
        <p:spPr>
          <a:xfrm>
            <a:off x="1557434" y="1435616"/>
            <a:ext cx="4095596"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30788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1182144"/>
          </a:xfrm>
          <a:prstGeom prst="rect">
            <a:avLst/>
          </a:prstGeom>
        </p:spPr>
        <p:txBody>
          <a:bodyPr vert="horz" lIns="182880" tIns="91440" rIns="182880" bIns="9144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t>.cu/.</a:t>
            </a:r>
            <a:r>
              <a:rPr lang="en-US" sz="9600" dirty="0" err="1"/>
              <a:t>cuh</a:t>
            </a:r>
            <a:r>
              <a:rPr lang="en-US" sz="9600" dirty="0"/>
              <a:t> vs </a:t>
            </a:r>
            <a:r>
              <a:rPr lang="en-US" sz="9600" dirty="0">
                <a:solidFill>
                  <a:srgbClr val="00B050"/>
                </a:solidFill>
              </a:rPr>
              <a:t>.</a:t>
            </a:r>
            <a:r>
              <a:rPr lang="en-US" sz="9600" dirty="0" err="1">
                <a:solidFill>
                  <a:srgbClr val="00B050"/>
                </a:solidFill>
              </a:rPr>
              <a:t>cpp</a:t>
            </a:r>
            <a:r>
              <a:rPr lang="en-US" sz="9600" dirty="0">
                <a:solidFill>
                  <a:srgbClr val="00B050"/>
                </a:solidFill>
              </a:rPr>
              <a:t>/.</a:t>
            </a:r>
            <a:r>
              <a:rPr lang="en-US" sz="9600" dirty="0" err="1">
                <a:solidFill>
                  <a:srgbClr val="00B050"/>
                </a:solidFill>
              </a:rPr>
              <a:t>hpp</a:t>
            </a:r>
            <a:endParaRPr lang="en-US" sz="9600" dirty="0">
              <a:solidFill>
                <a:srgbClr val="00B050"/>
              </a:solidFill>
            </a:endParaRPr>
          </a:p>
        </p:txBody>
      </p:sp>
      <p:pic>
        <p:nvPicPr>
          <p:cNvPr id="3" name="Picture 2" descr="57.png"/>
          <p:cNvPicPr>
            <a:picLocks noChangeAspect="1"/>
          </p:cNvPicPr>
          <p:nvPr/>
        </p:nvPicPr>
        <p:blipFill>
          <a:blip r:embed="rId3" cstate="print"/>
          <a:stretch>
            <a:fillRect/>
          </a:stretch>
        </p:blipFill>
        <p:spPr>
          <a:xfrm>
            <a:off x="1800725" y="1610139"/>
            <a:ext cx="21481653" cy="12105861"/>
          </a:xfrm>
          <a:prstGeom prst="rect">
            <a:avLst/>
          </a:prstGeom>
        </p:spPr>
      </p:pic>
      <p:cxnSp>
        <p:nvCxnSpPr>
          <p:cNvPr id="5" name="Straight Arrow Connector 4"/>
          <p:cNvCxnSpPr/>
          <p:nvPr/>
        </p:nvCxnSpPr>
        <p:spPr>
          <a:xfrm>
            <a:off x="3207766" y="5385512"/>
            <a:ext cx="3210994"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a:off x="3111958" y="6927779"/>
            <a:ext cx="723044"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7251664" y="1553934"/>
            <a:ext cx="446418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20849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1189520"/>
          </a:xfrm>
          <a:prstGeom prst="rect">
            <a:avLst/>
          </a:prstGeom>
        </p:spPr>
        <p:txBody>
          <a:bodyPr vert="horz" lIns="182880" tIns="91440" rIns="182880" bIns="9144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t>.cu/.</a:t>
            </a:r>
            <a:r>
              <a:rPr lang="en-US" sz="9600" dirty="0" err="1"/>
              <a:t>cuh</a:t>
            </a:r>
            <a:r>
              <a:rPr lang="en-US" sz="9600" dirty="0"/>
              <a:t> vs </a:t>
            </a:r>
            <a:r>
              <a:rPr lang="en-US" sz="9600" dirty="0">
                <a:solidFill>
                  <a:srgbClr val="00B050"/>
                </a:solidFill>
              </a:rPr>
              <a:t>.</a:t>
            </a:r>
            <a:r>
              <a:rPr lang="en-US" sz="9600" dirty="0" err="1">
                <a:solidFill>
                  <a:srgbClr val="00B050"/>
                </a:solidFill>
              </a:rPr>
              <a:t>cpp</a:t>
            </a:r>
            <a:r>
              <a:rPr lang="en-US" sz="9600" dirty="0">
                <a:solidFill>
                  <a:srgbClr val="00B050"/>
                </a:solidFill>
              </a:rPr>
              <a:t>/.</a:t>
            </a:r>
            <a:r>
              <a:rPr lang="en-US" sz="9600" dirty="0" err="1">
                <a:solidFill>
                  <a:srgbClr val="00B050"/>
                </a:solidFill>
              </a:rPr>
              <a:t>hpp</a:t>
            </a:r>
            <a:endParaRPr lang="en-US" sz="9600" dirty="0">
              <a:solidFill>
                <a:srgbClr val="00B050"/>
              </a:solidFill>
            </a:endParaRPr>
          </a:p>
        </p:txBody>
      </p:sp>
      <p:pic>
        <p:nvPicPr>
          <p:cNvPr id="3" name="Picture 2" descr="02.png"/>
          <p:cNvPicPr>
            <a:picLocks noChangeAspect="1"/>
          </p:cNvPicPr>
          <p:nvPr/>
        </p:nvPicPr>
        <p:blipFill>
          <a:blip r:embed="rId3" cstate="print"/>
          <a:stretch>
            <a:fillRect/>
          </a:stretch>
        </p:blipFill>
        <p:spPr>
          <a:xfrm>
            <a:off x="1055205" y="2142320"/>
            <a:ext cx="20547341" cy="11573680"/>
          </a:xfrm>
          <a:prstGeom prst="rect">
            <a:avLst/>
          </a:prstGeom>
        </p:spPr>
      </p:pic>
      <p:cxnSp>
        <p:nvCxnSpPr>
          <p:cNvPr id="5" name="Straight Arrow Connector 4"/>
          <p:cNvCxnSpPr/>
          <p:nvPr/>
        </p:nvCxnSpPr>
        <p:spPr>
          <a:xfrm>
            <a:off x="1642966" y="8650232"/>
            <a:ext cx="3210994"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7498070" y="1839679"/>
            <a:ext cx="446418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090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sldNum" sz="quarter" idx="2"/>
          </p:nvPr>
        </p:nvSpPr>
        <p:spPr>
          <a:xfrm>
            <a:off x="2488833" y="11187114"/>
            <a:ext cx="453971" cy="50782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a:t>
            </a:fld>
            <a:endParaRPr/>
          </a:p>
        </p:txBody>
      </p:sp>
      <p:sp>
        <p:nvSpPr>
          <p:cNvPr id="209" name="Shape 209"/>
          <p:cNvSpPr>
            <a:spLocks noGrp="1"/>
          </p:cNvSpPr>
          <p:nvPr>
            <p:ph type="title" idx="4294967295"/>
          </p:nvPr>
        </p:nvSpPr>
        <p:spPr>
          <a:xfrm>
            <a:off x="2365219" y="243185"/>
            <a:ext cx="12608081" cy="1714502"/>
          </a:xfrm>
          <a:prstGeom prst="rect">
            <a:avLst/>
          </a:prstGeom>
        </p:spPr>
        <p:txBody>
          <a:bodyPr>
            <a:normAutofit fontScale="90000"/>
          </a:bodyPr>
          <a:lstStyle/>
          <a:p>
            <a:pPr algn="ctr"/>
            <a:r>
              <a:rPr lang="nb-NO" b="1" dirty="0">
                <a:solidFill>
                  <a:schemeClr val="accent2"/>
                </a:solidFill>
              </a:rPr>
              <a:t>TDT4200 Fall 2024 Student Reference Group</a:t>
            </a:r>
            <a:endParaRPr b="1" dirty="0">
              <a:solidFill>
                <a:schemeClr val="accent2"/>
              </a:solidFill>
            </a:endParaRPr>
          </a:p>
        </p:txBody>
      </p:sp>
      <p:sp>
        <p:nvSpPr>
          <p:cNvPr id="2" name="Shape 217">
            <a:extLst>
              <a:ext uri="{FF2B5EF4-FFF2-40B4-BE49-F238E27FC236}">
                <a16:creationId xmlns:a16="http://schemas.microsoft.com/office/drawing/2014/main" id="{2FD6F5F3-30EA-E2DF-FB35-DD8A030A98D5}"/>
              </a:ext>
            </a:extLst>
          </p:cNvPr>
          <p:cNvSpPr/>
          <p:nvPr/>
        </p:nvSpPr>
        <p:spPr>
          <a:xfrm>
            <a:off x="14471328" y="13126851"/>
            <a:ext cx="3657600" cy="461663"/>
          </a:xfrm>
          <a:prstGeom prst="rect">
            <a:avLst/>
          </a:prstGeom>
          <a:ln w="25400">
            <a:miter lim="400000"/>
          </a:ln>
          <a:extLst>
            <a:ext uri="{C572A759-6A51-4108-AA02-DFA0A04FC94B}">
              <ma14:wrappingTextBoxFlag xmlns="" xmlns:ma14="http://schemas.microsoft.com/office/mac/drawingml/2011/main" val="1"/>
            </a:ext>
          </a:extLst>
        </p:spPr>
        <p:txBody>
          <a:bodyPr tIns="68579" bIns="68579">
            <a:spAutoFit/>
          </a:bodyPr>
          <a:lstStyle>
            <a:lvl1pPr algn="r">
              <a:defRPr sz="2800"/>
            </a:lvl1pPr>
          </a:lstStyle>
          <a:p>
            <a:r>
              <a:rPr lang="nb-NO" sz="2100" dirty="0"/>
              <a:t>Anne C. </a:t>
            </a:r>
            <a:r>
              <a:rPr sz="2100" dirty="0"/>
              <a:t>Elster – </a:t>
            </a:r>
            <a:r>
              <a:rPr lang="nb-NO" sz="2100" dirty="0"/>
              <a:t>2024</a:t>
            </a:r>
            <a:endParaRPr sz="2100" dirty="0"/>
          </a:p>
        </p:txBody>
      </p:sp>
      <p:sp>
        <p:nvSpPr>
          <p:cNvPr id="4" name="TextBox 3">
            <a:extLst>
              <a:ext uri="{FF2B5EF4-FFF2-40B4-BE49-F238E27FC236}">
                <a16:creationId xmlns:a16="http://schemas.microsoft.com/office/drawing/2014/main" id="{E3FB5C31-F3B5-25BC-E0EC-91E0EDD2E643}"/>
              </a:ext>
            </a:extLst>
          </p:cNvPr>
          <p:cNvSpPr txBox="1"/>
          <p:nvPr/>
        </p:nvSpPr>
        <p:spPr>
          <a:xfrm>
            <a:off x="2119229" y="1863422"/>
            <a:ext cx="13366158" cy="1200328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NO" sz="4800" b="0" i="0" u="none" strike="noStrike" cap="none" spc="0" normalizeH="0" baseline="0" dirty="0">
                <a:ln>
                  <a:noFill/>
                </a:ln>
                <a:solidFill>
                  <a:srgbClr val="000000"/>
                </a:solidFill>
                <a:effectLst/>
                <a:uFillTx/>
                <a:latin typeface="Times"/>
                <a:ea typeface="Times"/>
                <a:cs typeface="Times"/>
                <a:sym typeface="Times"/>
              </a:rPr>
              <a:t>Please contact for praise and suggestions on how we</a:t>
            </a:r>
          </a:p>
          <a:p>
            <a:pPr marL="0" marR="0" indent="0" algn="l" defTabSz="1828800" rtl="0" fontAlgn="auto" latinLnBrk="0" hangingPunct="0">
              <a:lnSpc>
                <a:spcPct val="100000"/>
              </a:lnSpc>
              <a:spcBef>
                <a:spcPts val="0"/>
              </a:spcBef>
              <a:spcAft>
                <a:spcPts val="0"/>
              </a:spcAft>
              <a:buClrTx/>
              <a:buSzTx/>
              <a:buFontTx/>
              <a:buNone/>
              <a:tabLst/>
            </a:pPr>
            <a:r>
              <a:rPr lang="en-US" dirty="0"/>
              <a:t>c</a:t>
            </a:r>
            <a:r>
              <a:rPr kumimoji="0" lang="en-US" sz="4800" b="0" i="0" u="none" strike="noStrike" cap="none" spc="0" normalizeH="0" baseline="0" dirty="0">
                <a:ln>
                  <a:noFill/>
                </a:ln>
                <a:solidFill>
                  <a:srgbClr val="000000"/>
                </a:solidFill>
                <a:effectLst/>
                <a:uFillTx/>
                <a:latin typeface="Times"/>
                <a:ea typeface="Times"/>
                <a:cs typeface="Times"/>
                <a:sym typeface="Times"/>
              </a:rPr>
              <a:t>an make this course better:</a:t>
            </a:r>
          </a:p>
          <a:p>
            <a:pPr marL="0" marR="0" indent="0" algn="l" defTabSz="1828800" rtl="0" fontAlgn="auto" latinLnBrk="0" hangingPunct="0">
              <a:lnSpc>
                <a:spcPct val="100000"/>
              </a:lnSpc>
              <a:spcBef>
                <a:spcPts val="0"/>
              </a:spcBef>
              <a:spcAft>
                <a:spcPts val="0"/>
              </a:spcAft>
              <a:buClrTx/>
              <a:buSzTx/>
              <a:buFontTx/>
              <a:buNone/>
              <a:tabLst/>
            </a:pP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Ingar Asheim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2"/>
              </a:rPr>
              <a:t>ingara@stud.ntnu.no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Elin </a:t>
            </a:r>
            <a:r>
              <a:rPr kumimoji="0" lang="en-US" sz="4800" b="0" i="0" u="none" strike="noStrike" cap="none" spc="0" normalizeH="0" baseline="0" dirty="0" err="1">
                <a:ln>
                  <a:noFill/>
                </a:ln>
                <a:solidFill>
                  <a:srgbClr val="000000"/>
                </a:solidFill>
                <a:effectLst/>
                <a:uFillTx/>
                <a:latin typeface="Times"/>
                <a:ea typeface="Times"/>
                <a:cs typeface="Times"/>
                <a:sym typeface="Times"/>
              </a:rPr>
              <a:t>Skålund</a:t>
            </a:r>
            <a:r>
              <a:rPr kumimoji="0" lang="en-US" sz="4800" b="0" i="0" u="none" strike="noStrike" cap="none" spc="0" normalizeH="0" baseline="0" dirty="0">
                <a:ln>
                  <a:noFill/>
                </a:ln>
                <a:solidFill>
                  <a:srgbClr val="000000"/>
                </a:solidFill>
                <a:effectLst/>
                <a:uFillTx/>
                <a:latin typeface="Times"/>
                <a:ea typeface="Times"/>
                <a:cs typeface="Times"/>
                <a:sym typeface="Times"/>
              </a:rPr>
              <a:t> Berntsen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3"/>
              </a:rPr>
              <a:t>elinsbe@stud.ntnu.no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lang="en-US" dirty="0"/>
              <a:t>Hanne Marie </a:t>
            </a:r>
            <a:r>
              <a:rPr lang="en-US" dirty="0" err="1"/>
              <a:t>Haakaas</a:t>
            </a:r>
            <a:r>
              <a:rPr lang="en-US" dirty="0"/>
              <a:t> – </a:t>
            </a:r>
            <a:r>
              <a:rPr lang="en-US" dirty="0">
                <a:hlinkClick r:id="rId4"/>
              </a:rPr>
              <a:t>hannamhaa@stud.ntnu.no</a:t>
            </a: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Suzanne </a:t>
            </a:r>
            <a:r>
              <a:rPr kumimoji="0" lang="en-US" sz="4800" b="0" i="0" u="none" strike="noStrike" cap="none" spc="0" normalizeH="0" baseline="0" dirty="0" err="1">
                <a:ln>
                  <a:noFill/>
                </a:ln>
                <a:solidFill>
                  <a:srgbClr val="000000"/>
                </a:solidFill>
                <a:effectLst/>
                <a:uFillTx/>
                <a:latin typeface="Times"/>
                <a:ea typeface="Times"/>
                <a:cs typeface="Times"/>
                <a:sym typeface="Times"/>
              </a:rPr>
              <a:t>Maduga</a:t>
            </a:r>
            <a:r>
              <a:rPr kumimoji="0" lang="en-US" sz="4800" b="0" i="0" u="none" strike="noStrike" cap="none" spc="0" normalizeH="0" baseline="0" dirty="0">
                <a:ln>
                  <a:noFill/>
                </a:ln>
                <a:solidFill>
                  <a:srgbClr val="000000"/>
                </a:solidFill>
                <a:effectLst/>
                <a:uFillTx/>
                <a:latin typeface="Times"/>
                <a:ea typeface="Times"/>
                <a:cs typeface="Times"/>
                <a:sym typeface="Times"/>
              </a:rPr>
              <a:t>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5"/>
              </a:rPr>
              <a:t>suzannm@stud.ntnu.no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Simo</a:t>
            </a:r>
            <a:r>
              <a:rPr lang="en-US" dirty="0"/>
              <a:t>ne </a:t>
            </a:r>
            <a:r>
              <a:rPr lang="en-US" dirty="0" err="1"/>
              <a:t>Deidier</a:t>
            </a:r>
            <a:r>
              <a:rPr lang="en-US" dirty="0"/>
              <a:t> – </a:t>
            </a:r>
            <a:r>
              <a:rPr lang="en-US" dirty="0">
                <a:hlinkClick r:id="rId6"/>
              </a:rPr>
              <a:t>simondei@stud.ntnu.no</a:t>
            </a: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Da</a:t>
            </a:r>
            <a:r>
              <a:rPr lang="en-US" dirty="0"/>
              <a:t>vide Esposito – </a:t>
            </a:r>
            <a:r>
              <a:rPr lang="en-US" dirty="0">
                <a:hlinkClick r:id="rId7"/>
              </a:rPr>
              <a:t>davidees@stud.ntnu.no</a:t>
            </a: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Diego Velasc</a:t>
            </a:r>
            <a:r>
              <a:rPr lang="en-US" dirty="0"/>
              <a:t>o – </a:t>
            </a:r>
            <a:r>
              <a:rPr lang="en-US" dirty="0">
                <a:hlinkClick r:id="rId8"/>
              </a:rPr>
              <a:t>diegove@stud.ntnu.no</a:t>
            </a:r>
            <a:endParaRPr lang="en-US" dirty="0"/>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800" b="0" i="0" u="none" strike="noStrike" cap="none" spc="0" normalizeH="0" baseline="0" dirty="0">
                <a:ln>
                  <a:noFill/>
                </a:ln>
                <a:solidFill>
                  <a:srgbClr val="000000"/>
                </a:solidFill>
                <a:effectLst/>
                <a:uFillTx/>
                <a:latin typeface="Times"/>
                <a:ea typeface="Times"/>
                <a:cs typeface="Times"/>
                <a:sym typeface="Times"/>
              </a:rPr>
              <a:t>???</a:t>
            </a:r>
          </a:p>
          <a:p>
            <a:pPr marL="685800" marR="0" indent="-6858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lang="en-US" dirty="0"/>
              <a:t>???</a:t>
            </a:r>
          </a:p>
          <a:p>
            <a:pPr marL="0" marR="0" indent="0" algn="l" defTabSz="1828800" rtl="0" fontAlgn="auto" latinLnBrk="0" hangingPunct="0">
              <a:lnSpc>
                <a:spcPct val="100000"/>
              </a:lnSpc>
              <a:spcBef>
                <a:spcPts val="0"/>
              </a:spcBef>
              <a:spcAft>
                <a:spcPts val="0"/>
              </a:spcAft>
              <a:buClrTx/>
              <a:buSzTx/>
              <a:buFontTx/>
              <a:buNone/>
              <a:tabLst/>
            </a:pPr>
            <a:r>
              <a:rPr lang="en-US" dirty="0"/>
              <a:t>+ Need someone that are from NTNU, but not CS….</a:t>
            </a:r>
          </a:p>
          <a:p>
            <a:pPr marL="0" marR="0" indent="0" algn="l" defTabSz="1828800" rtl="0" fontAlgn="auto" latinLnBrk="0" hangingPunct="0">
              <a:lnSpc>
                <a:spcPct val="100000"/>
              </a:lnSpc>
              <a:spcBef>
                <a:spcPts val="0"/>
              </a:spcBef>
              <a:spcAft>
                <a:spcPts val="0"/>
              </a:spcAft>
              <a:buClrTx/>
              <a:buSzTx/>
              <a:buFontTx/>
              <a:buNone/>
              <a:tabLst/>
            </a:pPr>
            <a:endParaRPr kumimoji="0" lang="en-NO" sz="4800" b="0" i="0" u="none" strike="noStrike" cap="none" spc="0" normalizeH="0" baseline="0" dirty="0">
              <a:ln>
                <a:noFill/>
              </a:ln>
              <a:solidFill>
                <a:srgbClr val="000000"/>
              </a:solidFill>
              <a:effectLst/>
              <a:uFillTx/>
              <a:latin typeface="Times"/>
              <a:ea typeface="Times"/>
              <a:cs typeface="Times"/>
              <a:sym typeface="Times"/>
            </a:endParaRPr>
          </a:p>
        </p:txBody>
      </p:sp>
    </p:spTree>
    <p:extLst>
      <p:ext uri="{BB962C8B-B14F-4D97-AF65-F5344CB8AC3E}">
        <p14:creationId xmlns:p14="http://schemas.microsoft.com/office/powerpoint/2010/main" val="28760862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905" y="327764"/>
            <a:ext cx="17068800" cy="2017592"/>
          </a:xfrm>
        </p:spPr>
        <p:txBody>
          <a:bodyPr>
            <a:normAutofit/>
          </a:bodyPr>
          <a:lstStyle/>
          <a:p>
            <a:r>
              <a:rPr lang="en-US" sz="8800" dirty="0">
                <a:latin typeface="+mn-lt"/>
              </a:rPr>
              <a:t>CUDA Memory Organization</a:t>
            </a:r>
          </a:p>
        </p:txBody>
      </p:sp>
      <p:sp>
        <p:nvSpPr>
          <p:cNvPr id="3" name="Content Placeholder 2"/>
          <p:cNvSpPr>
            <a:spLocks noGrp="1"/>
          </p:cNvSpPr>
          <p:nvPr>
            <p:ph idx="1"/>
          </p:nvPr>
        </p:nvSpPr>
        <p:spPr>
          <a:xfrm>
            <a:off x="1040295" y="2379134"/>
            <a:ext cx="8401879" cy="8957732"/>
          </a:xfrm>
        </p:spPr>
        <p:txBody>
          <a:bodyPr vert="horz" lIns="0" tIns="91440" rIns="0" bIns="91440" rtlCol="0" anchor="t">
            <a:normAutofit/>
          </a:bodyPr>
          <a:lstStyle/>
          <a:p>
            <a:pPr lvl="1"/>
            <a:r>
              <a:rPr lang="en-US" sz="4000" dirty="0"/>
              <a:t>Keywords you MUST know to code in CUDA:</a:t>
            </a:r>
          </a:p>
          <a:p>
            <a:pPr lvl="2"/>
            <a:r>
              <a:rPr lang="en-US" sz="4000" b="1" dirty="0">
                <a:solidFill>
                  <a:srgbClr val="00B050"/>
                </a:solidFill>
              </a:rPr>
              <a:t>Thread</a:t>
            </a:r>
            <a:r>
              <a:rPr lang="en-US" sz="4000" dirty="0"/>
              <a:t> - Distributed by the CUDA runtime (</a:t>
            </a:r>
            <a:r>
              <a:rPr lang="en-US" sz="4000" dirty="0" err="1"/>
              <a:t>threadIdx</a:t>
            </a:r>
            <a:r>
              <a:rPr lang="en-US" sz="4000" dirty="0"/>
              <a:t>)</a:t>
            </a:r>
          </a:p>
          <a:p>
            <a:pPr lvl="2"/>
            <a:r>
              <a:rPr lang="en-US" sz="4000" b="1" dirty="0">
                <a:solidFill>
                  <a:srgbClr val="00B050"/>
                </a:solidFill>
              </a:rPr>
              <a:t>Block</a:t>
            </a:r>
            <a:r>
              <a:rPr lang="en-US" sz="4000" dirty="0"/>
              <a:t> - A user defined group of     1 to ~512 threads (</a:t>
            </a:r>
            <a:r>
              <a:rPr lang="en-US" sz="4000" dirty="0" err="1"/>
              <a:t>blockIdx</a:t>
            </a:r>
            <a:r>
              <a:rPr lang="en-US" sz="4000" dirty="0"/>
              <a:t>) </a:t>
            </a:r>
          </a:p>
          <a:p>
            <a:pPr lvl="2"/>
            <a:r>
              <a:rPr lang="en-US" sz="4000" b="1" dirty="0">
                <a:solidFill>
                  <a:srgbClr val="00B050"/>
                </a:solidFill>
              </a:rPr>
              <a:t>Grid</a:t>
            </a:r>
            <a:r>
              <a:rPr lang="en-US" sz="4000" dirty="0"/>
              <a:t> - A group of one or more blocks. </a:t>
            </a:r>
            <a:r>
              <a:rPr lang="en-US" sz="4000" dirty="0">
                <a:solidFill>
                  <a:srgbClr val="00B050"/>
                </a:solidFill>
              </a:rPr>
              <a:t>A grid is created for each CUDA kernel function called.</a:t>
            </a:r>
          </a:p>
          <a:p>
            <a:pPr marL="685800" lvl="2" indent="0">
              <a:buNone/>
            </a:pPr>
            <a:endParaRPr lang="en-US" sz="4000" dirty="0">
              <a:solidFill>
                <a:srgbClr val="00B050"/>
              </a:solidFill>
            </a:endParaRPr>
          </a:p>
          <a:p>
            <a:pPr lvl="1"/>
            <a:r>
              <a:rPr lang="en-US" sz="4800" dirty="0"/>
              <a:t> Imagine thread organization as an array of thread indices</a:t>
            </a:r>
          </a:p>
        </p:txBody>
      </p:sp>
      <p:pic>
        <p:nvPicPr>
          <p:cNvPr id="5" name="Picture 4">
            <a:extLst>
              <a:ext uri="{FF2B5EF4-FFF2-40B4-BE49-F238E27FC236}">
                <a16:creationId xmlns:a16="http://schemas.microsoft.com/office/drawing/2014/main" id="{E6FAD54E-5D78-4345-8BB0-B8F498EB2B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0696" y="2345356"/>
            <a:ext cx="8557304" cy="9921510"/>
          </a:xfrm>
          <a:prstGeom prst="rect">
            <a:avLst/>
          </a:prstGeom>
        </p:spPr>
      </p:pic>
    </p:spTree>
    <p:extLst>
      <p:ext uri="{BB962C8B-B14F-4D97-AF65-F5344CB8AC3E}">
        <p14:creationId xmlns:p14="http://schemas.microsoft.com/office/powerpoint/2010/main" val="327293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latin typeface="+mn-lt"/>
              </a:rPr>
              <a:t>Block and Grid Dimensions</a:t>
            </a:r>
          </a:p>
        </p:txBody>
      </p:sp>
      <p:sp>
        <p:nvSpPr>
          <p:cNvPr id="3" name="Content Placeholder 2"/>
          <p:cNvSpPr>
            <a:spLocks noGrp="1"/>
          </p:cNvSpPr>
          <p:nvPr>
            <p:ph idx="1"/>
          </p:nvPr>
        </p:nvSpPr>
        <p:spPr>
          <a:xfrm>
            <a:off x="1875184" y="3200403"/>
            <a:ext cx="15087602" cy="8046720"/>
          </a:xfrm>
        </p:spPr>
        <p:txBody>
          <a:bodyPr>
            <a:normAutofit/>
          </a:bodyPr>
          <a:lstStyle/>
          <a:p>
            <a:pPr lvl="1"/>
            <a:r>
              <a:rPr lang="en-US" sz="4800" dirty="0"/>
              <a:t> For many </a:t>
            </a:r>
            <a:r>
              <a:rPr lang="en-US" sz="4800" dirty="0" err="1"/>
              <a:t>parallelizeable</a:t>
            </a:r>
            <a:r>
              <a:rPr lang="en-US" sz="4800" dirty="0"/>
              <a:t> problems involving arrays, it’s useful to think of multidimensional arrays.</a:t>
            </a:r>
          </a:p>
          <a:p>
            <a:pPr lvl="2"/>
            <a:r>
              <a:rPr lang="en-US" sz="3600" dirty="0"/>
              <a:t>E.g. linear algebra, physical modelling, </a:t>
            </a:r>
            <a:r>
              <a:rPr lang="en-US" sz="3600" dirty="0" err="1"/>
              <a:t>etc</a:t>
            </a:r>
            <a:r>
              <a:rPr lang="en-US" sz="3600" dirty="0"/>
              <a:t>, where we want to assign unique thread indices over a multidimensional object</a:t>
            </a:r>
          </a:p>
          <a:p>
            <a:pPr marL="685800" lvl="2" indent="0">
              <a:buNone/>
            </a:pPr>
            <a:endParaRPr lang="en-US" sz="3600" dirty="0"/>
          </a:p>
          <a:p>
            <a:pPr lvl="2"/>
            <a:r>
              <a:rPr lang="en-US" sz="4000" dirty="0"/>
              <a:t>So, CUDA provides built in multidimensional thread indexing capabilities with a struct called </a:t>
            </a:r>
            <a:r>
              <a:rPr lang="en-US" sz="4000" dirty="0">
                <a:solidFill>
                  <a:srgbClr val="00B050"/>
                </a:solidFill>
              </a:rPr>
              <a:t>dim3</a:t>
            </a:r>
            <a:r>
              <a:rPr lang="en-US" sz="4000" dirty="0"/>
              <a:t>!</a:t>
            </a:r>
          </a:p>
        </p:txBody>
      </p:sp>
    </p:spTree>
    <p:extLst>
      <p:ext uri="{BB962C8B-B14F-4D97-AF65-F5344CB8AC3E}">
        <p14:creationId xmlns:p14="http://schemas.microsoft.com/office/powerpoint/2010/main" val="389358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0A3C-9AB2-40CA-BEB1-257BB5902489}"/>
              </a:ext>
            </a:extLst>
          </p:cNvPr>
          <p:cNvSpPr>
            <a:spLocks noGrp="1"/>
          </p:cNvSpPr>
          <p:nvPr>
            <p:ph type="title"/>
          </p:nvPr>
        </p:nvSpPr>
        <p:spPr/>
        <p:txBody>
          <a:bodyPr/>
          <a:lstStyle/>
          <a:p>
            <a:r>
              <a:rPr lang="en-US" b="1" dirty="0">
                <a:solidFill>
                  <a:srgbClr val="00B050"/>
                </a:solidFill>
              </a:rPr>
              <a:t>Dim3</a:t>
            </a:r>
          </a:p>
        </p:txBody>
      </p:sp>
      <p:sp>
        <p:nvSpPr>
          <p:cNvPr id="3" name="Content Placeholder 2">
            <a:extLst>
              <a:ext uri="{FF2B5EF4-FFF2-40B4-BE49-F238E27FC236}">
                <a16:creationId xmlns:a16="http://schemas.microsoft.com/office/drawing/2014/main" id="{9CEA73BE-7C2B-479F-994C-AE7A29C7A130}"/>
              </a:ext>
            </a:extLst>
          </p:cNvPr>
          <p:cNvSpPr>
            <a:spLocks noGrp="1"/>
          </p:cNvSpPr>
          <p:nvPr>
            <p:ph idx="1"/>
          </p:nvPr>
        </p:nvSpPr>
        <p:spPr>
          <a:xfrm>
            <a:off x="1815549" y="2488382"/>
            <a:ext cx="15087602" cy="1424042"/>
          </a:xfrm>
        </p:spPr>
        <p:txBody>
          <a:bodyPr/>
          <a:lstStyle/>
          <a:p>
            <a:pPr>
              <a:buNone/>
            </a:pPr>
            <a:r>
              <a:rPr lang="en-US" sz="4000" dirty="0"/>
              <a:t>dim3 is a struct (defined in </a:t>
            </a:r>
            <a:r>
              <a:rPr lang="en-US" sz="4000" dirty="0" err="1"/>
              <a:t>vector_types.h</a:t>
            </a:r>
            <a:r>
              <a:rPr lang="en-US" sz="4000" dirty="0"/>
              <a:t>) to define your Grid and Block dimensions.</a:t>
            </a:r>
          </a:p>
          <a:p>
            <a:pPr lvl="1"/>
            <a:endParaRPr lang="en-US" dirty="0"/>
          </a:p>
        </p:txBody>
      </p:sp>
      <p:pic>
        <p:nvPicPr>
          <p:cNvPr id="8" name="Picture 7">
            <a:extLst>
              <a:ext uri="{FF2B5EF4-FFF2-40B4-BE49-F238E27FC236}">
                <a16:creationId xmlns:a16="http://schemas.microsoft.com/office/drawing/2014/main" id="{3340DB35-A8DB-4F69-A912-510B2B22EB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4861922"/>
            <a:ext cx="17068800" cy="3484980"/>
          </a:xfrm>
          <a:prstGeom prst="rect">
            <a:avLst/>
          </a:prstGeom>
        </p:spPr>
      </p:pic>
      <p:sp>
        <p:nvSpPr>
          <p:cNvPr id="9" name="TextBox 8">
            <a:extLst>
              <a:ext uri="{FF2B5EF4-FFF2-40B4-BE49-F238E27FC236}">
                <a16:creationId xmlns:a16="http://schemas.microsoft.com/office/drawing/2014/main" id="{A03F98B1-AFA3-4C68-BDA4-79907362643C}"/>
              </a:ext>
            </a:extLst>
          </p:cNvPr>
          <p:cNvSpPr txBox="1"/>
          <p:nvPr/>
        </p:nvSpPr>
        <p:spPr>
          <a:xfrm>
            <a:off x="1524000" y="9077740"/>
            <a:ext cx="16764000" cy="2800767"/>
          </a:xfrm>
          <a:prstGeom prst="rect">
            <a:avLst/>
          </a:prstGeom>
          <a:noFill/>
        </p:spPr>
        <p:txBody>
          <a:bodyPr wrap="square" rtlCol="0">
            <a:spAutoFit/>
          </a:bodyPr>
          <a:lstStyle/>
          <a:p>
            <a:pPr marL="571500" indent="-571500"/>
            <a:r>
              <a:rPr lang="en-US" sz="4400" dirty="0"/>
              <a:t>Works for dimensions 1, 2, and 3:</a:t>
            </a:r>
          </a:p>
          <a:p>
            <a:pPr marL="571500" indent="-571500">
              <a:buFont typeface="Arial" panose="020B0604020202020204" pitchFamily="34" charset="0"/>
              <a:buChar char="•"/>
            </a:pPr>
            <a:r>
              <a:rPr lang="en-US" sz="4400" dirty="0">
                <a:solidFill>
                  <a:srgbClr val="00B050"/>
                </a:solidFill>
              </a:rPr>
              <a:t>dim3 grid(256);            </a:t>
            </a:r>
            <a:r>
              <a:rPr lang="en-US" sz="4400" dirty="0"/>
              <a:t>// defines a grid of 256 x 1 x 1 blocks</a:t>
            </a:r>
          </a:p>
          <a:p>
            <a:pPr marL="571500" indent="-571500">
              <a:buFont typeface="Arial" panose="020B0604020202020204" pitchFamily="34" charset="0"/>
              <a:buChar char="•"/>
            </a:pPr>
            <a:r>
              <a:rPr lang="en-US" sz="4400" dirty="0">
                <a:solidFill>
                  <a:srgbClr val="00B050"/>
                </a:solidFill>
              </a:rPr>
              <a:t>dim3 block(512, 512);       </a:t>
            </a:r>
            <a:r>
              <a:rPr lang="en-US" sz="4400" dirty="0"/>
              <a:t>// defines a block of 512 x 512 x 1 threads</a:t>
            </a:r>
          </a:p>
          <a:p>
            <a:pPr marL="571500" indent="-571500">
              <a:buFont typeface="Arial" panose="020B0604020202020204" pitchFamily="34" charset="0"/>
              <a:buChar char="•"/>
            </a:pPr>
            <a:r>
              <a:rPr lang="en-US" sz="4400" dirty="0">
                <a:solidFill>
                  <a:srgbClr val="00B050"/>
                </a:solidFill>
              </a:rPr>
              <a:t>foo&lt;&lt;&lt;grid, block&gt;&gt;&gt;(...);</a:t>
            </a:r>
          </a:p>
        </p:txBody>
      </p:sp>
    </p:spTree>
    <p:extLst>
      <p:ext uri="{BB962C8B-B14F-4D97-AF65-F5344CB8AC3E}">
        <p14:creationId xmlns:p14="http://schemas.microsoft.com/office/powerpoint/2010/main" val="1805388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B121-9969-4390-8FB7-77EDBD37BF9C}"/>
              </a:ext>
            </a:extLst>
          </p:cNvPr>
          <p:cNvSpPr>
            <a:spLocks noGrp="1"/>
          </p:cNvSpPr>
          <p:nvPr>
            <p:ph type="title"/>
          </p:nvPr>
        </p:nvSpPr>
        <p:spPr>
          <a:xfrm>
            <a:off x="1645920" y="573210"/>
            <a:ext cx="15118080" cy="2169992"/>
          </a:xfrm>
        </p:spPr>
        <p:txBody>
          <a:bodyPr>
            <a:normAutofit/>
          </a:bodyPr>
          <a:lstStyle/>
          <a:p>
            <a:r>
              <a:rPr lang="en-US" dirty="0"/>
              <a:t>Grid/Block/Thread Visualized</a:t>
            </a:r>
          </a:p>
        </p:txBody>
      </p:sp>
      <p:pic>
        <p:nvPicPr>
          <p:cNvPr id="5" name="Content Placeholder 4">
            <a:extLst>
              <a:ext uri="{FF2B5EF4-FFF2-40B4-BE49-F238E27FC236}">
                <a16:creationId xmlns:a16="http://schemas.microsoft.com/office/drawing/2014/main" id="{B6B8D832-17DB-490A-835D-E71033E00B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031" y="3512700"/>
            <a:ext cx="8186570" cy="10160272"/>
          </a:xfrm>
        </p:spPr>
      </p:pic>
      <p:pic>
        <p:nvPicPr>
          <p:cNvPr id="7" name="Picture 6">
            <a:extLst>
              <a:ext uri="{FF2B5EF4-FFF2-40B4-BE49-F238E27FC236}">
                <a16:creationId xmlns:a16="http://schemas.microsoft.com/office/drawing/2014/main" id="{B804E86B-D3AB-45C4-BBAA-6815896DE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7038" y="3512700"/>
            <a:ext cx="10065976" cy="5174100"/>
          </a:xfrm>
          <a:prstGeom prst="rect">
            <a:avLst/>
          </a:prstGeom>
        </p:spPr>
      </p:pic>
    </p:spTree>
    <p:extLst>
      <p:ext uri="{BB962C8B-B14F-4D97-AF65-F5344CB8AC3E}">
        <p14:creationId xmlns:p14="http://schemas.microsoft.com/office/powerpoint/2010/main" val="3580539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A069F-EA5D-E35A-BAC0-AF3C495BB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3E88C-E565-E755-555A-361ED195EA00}"/>
              </a:ext>
            </a:extLst>
          </p:cNvPr>
          <p:cNvSpPr>
            <a:spLocks noGrp="1"/>
          </p:cNvSpPr>
          <p:nvPr>
            <p:ph type="title"/>
          </p:nvPr>
        </p:nvSpPr>
        <p:spPr>
          <a:xfrm>
            <a:off x="1928191" y="184152"/>
            <a:ext cx="13388009" cy="3016251"/>
          </a:xfrm>
        </p:spPr>
        <p:txBody>
          <a:bodyPr/>
          <a:lstStyle/>
          <a:p>
            <a:r>
              <a:rPr lang="en-NO" b="1" dirty="0">
                <a:latin typeface="+mn-lt"/>
              </a:rPr>
              <a:t>CUDA Kernel – indexing</a:t>
            </a:r>
            <a:br>
              <a:rPr lang="en-NO" b="1" dirty="0">
                <a:latin typeface="+mn-lt"/>
              </a:rPr>
            </a:br>
            <a:r>
              <a:rPr lang="en-NO" b="1" dirty="0">
                <a:latin typeface="+mn-lt"/>
              </a:rPr>
              <a:t>Thread Hierarchy</a:t>
            </a:r>
            <a:br>
              <a:rPr lang="en-NO" b="1" dirty="0">
                <a:latin typeface="+mn-lt"/>
              </a:rPr>
            </a:br>
            <a:r>
              <a:rPr lang="en-NO" sz="4000" dirty="0">
                <a:latin typeface="+mn-lt"/>
              </a:rPr>
              <a:t>(based on Bart VB slides)</a:t>
            </a:r>
          </a:p>
        </p:txBody>
      </p:sp>
      <p:pic>
        <p:nvPicPr>
          <p:cNvPr id="6" name="Content Placeholder 5" descr="A diagram of a block diagram&#10;&#10;Description automatically generated">
            <a:extLst>
              <a:ext uri="{FF2B5EF4-FFF2-40B4-BE49-F238E27FC236}">
                <a16:creationId xmlns:a16="http://schemas.microsoft.com/office/drawing/2014/main" id="{9268BCC1-F8EF-892E-F652-7C0A20BE8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313" y="3369669"/>
            <a:ext cx="15448722" cy="8889974"/>
          </a:xfrm>
        </p:spPr>
      </p:pic>
    </p:spTree>
    <p:extLst>
      <p:ext uri="{BB962C8B-B14F-4D97-AF65-F5344CB8AC3E}">
        <p14:creationId xmlns:p14="http://schemas.microsoft.com/office/powerpoint/2010/main" val="421891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16967-EA75-0B3F-150E-459B51070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AAE97-FAA4-5F3E-1AF1-BBDFBC91478A}"/>
              </a:ext>
            </a:extLst>
          </p:cNvPr>
          <p:cNvSpPr>
            <a:spLocks noGrp="1"/>
          </p:cNvSpPr>
          <p:nvPr>
            <p:ph type="title"/>
          </p:nvPr>
        </p:nvSpPr>
        <p:spPr>
          <a:xfrm>
            <a:off x="1928191" y="184152"/>
            <a:ext cx="13388009" cy="3016251"/>
          </a:xfrm>
        </p:spPr>
        <p:txBody>
          <a:bodyPr/>
          <a:lstStyle/>
          <a:p>
            <a:r>
              <a:rPr lang="en-NO" b="1" dirty="0">
                <a:latin typeface="+mn-lt"/>
              </a:rPr>
              <a:t>CUDA Kernel – indexing</a:t>
            </a:r>
            <a:br>
              <a:rPr lang="en-NO" b="1" dirty="0">
                <a:latin typeface="+mn-lt"/>
              </a:rPr>
            </a:br>
            <a:r>
              <a:rPr lang="en-NO" b="1" dirty="0">
                <a:latin typeface="+mn-lt"/>
              </a:rPr>
              <a:t>Thread Hierarchy</a:t>
            </a:r>
            <a:br>
              <a:rPr lang="en-NO" b="1" dirty="0">
                <a:latin typeface="+mn-lt"/>
              </a:rPr>
            </a:br>
            <a:r>
              <a:rPr lang="en-NO" sz="4000" dirty="0">
                <a:latin typeface="+mn-lt"/>
              </a:rPr>
              <a:t>(based on Bart VB slides)</a:t>
            </a:r>
          </a:p>
        </p:txBody>
      </p:sp>
      <p:pic>
        <p:nvPicPr>
          <p:cNvPr id="10" name="Content Placeholder 9" descr="A diagram of a block&#10;&#10;Description automatically generated">
            <a:extLst>
              <a:ext uri="{FF2B5EF4-FFF2-40B4-BE49-F238E27FC236}">
                <a16:creationId xmlns:a16="http://schemas.microsoft.com/office/drawing/2014/main" id="{585E2C4E-804C-62C6-38EA-7F4CE6372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31" y="3200403"/>
            <a:ext cx="17303140" cy="9362658"/>
          </a:xfrm>
        </p:spPr>
      </p:pic>
    </p:spTree>
    <p:extLst>
      <p:ext uri="{BB962C8B-B14F-4D97-AF65-F5344CB8AC3E}">
        <p14:creationId xmlns:p14="http://schemas.microsoft.com/office/powerpoint/2010/main" val="3353036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475C-2D65-49A5-9769-E950EAE715E8}"/>
              </a:ext>
            </a:extLst>
          </p:cNvPr>
          <p:cNvSpPr>
            <a:spLocks noGrp="1"/>
          </p:cNvSpPr>
          <p:nvPr>
            <p:ph type="title"/>
          </p:nvPr>
        </p:nvSpPr>
        <p:spPr>
          <a:xfrm>
            <a:off x="1543878" y="1066800"/>
            <a:ext cx="17373600" cy="1560392"/>
          </a:xfrm>
        </p:spPr>
        <p:txBody>
          <a:bodyPr>
            <a:normAutofit/>
          </a:bodyPr>
          <a:lstStyle/>
          <a:p>
            <a:r>
              <a:rPr lang="en-US" b="1" dirty="0"/>
              <a:t>Single Instruction, Multiple Data (SIMD)</a:t>
            </a:r>
          </a:p>
        </p:txBody>
      </p:sp>
      <p:sp>
        <p:nvSpPr>
          <p:cNvPr id="3" name="Content Placeholder 2">
            <a:extLst>
              <a:ext uri="{FF2B5EF4-FFF2-40B4-BE49-F238E27FC236}">
                <a16:creationId xmlns:a16="http://schemas.microsoft.com/office/drawing/2014/main" id="{5C1A0851-06F2-412B-B65D-33819964C463}"/>
              </a:ext>
            </a:extLst>
          </p:cNvPr>
          <p:cNvSpPr>
            <a:spLocks noGrp="1"/>
          </p:cNvSpPr>
          <p:nvPr>
            <p:ph idx="1"/>
          </p:nvPr>
        </p:nvSpPr>
        <p:spPr>
          <a:xfrm>
            <a:off x="1815548" y="2471530"/>
            <a:ext cx="15597809" cy="9144000"/>
          </a:xfrm>
        </p:spPr>
        <p:txBody>
          <a:bodyPr>
            <a:noAutofit/>
          </a:bodyPr>
          <a:lstStyle/>
          <a:p>
            <a:pPr lvl="1"/>
            <a:r>
              <a:rPr lang="en-US" sz="4000" dirty="0"/>
              <a:t>SIMD describes a class of instructions which perform the same operation on multiple registers simultaneously.</a:t>
            </a:r>
          </a:p>
          <a:p>
            <a:pPr lvl="1"/>
            <a:endParaRPr lang="en-US" sz="4000" dirty="0"/>
          </a:p>
          <a:p>
            <a:pPr lvl="1"/>
            <a:r>
              <a:rPr lang="en-US" sz="4000" dirty="0"/>
              <a:t>Example: Add some scalar to 3 registers, storing the output for each addition in those registers. </a:t>
            </a:r>
          </a:p>
          <a:p>
            <a:pPr lvl="2"/>
            <a:r>
              <a:rPr lang="en-US" sz="4000" dirty="0"/>
              <a:t>Used to increase the brightness of a pixel </a:t>
            </a:r>
          </a:p>
          <a:p>
            <a:pPr lvl="2"/>
            <a:endParaRPr lang="en-US" sz="4000" dirty="0"/>
          </a:p>
          <a:p>
            <a:pPr lvl="1"/>
            <a:r>
              <a:rPr lang="en-US" sz="4000" dirty="0"/>
              <a:t>CPUs also have SIMD instructions and are very important for applications that need to do a lot of number crunching</a:t>
            </a:r>
          </a:p>
          <a:p>
            <a:pPr lvl="2"/>
            <a:r>
              <a:rPr lang="en-US" sz="4000" dirty="0"/>
              <a:t>Video codecs like x264/x265 make extensive use of SIMD instructions to speed up video encoding and decoding</a:t>
            </a:r>
            <a:r>
              <a:rPr lang="en-US" sz="3600" dirty="0"/>
              <a:t>.</a:t>
            </a:r>
          </a:p>
        </p:txBody>
      </p:sp>
    </p:spTree>
    <p:extLst>
      <p:ext uri="{BB962C8B-B14F-4D97-AF65-F5344CB8AC3E}">
        <p14:creationId xmlns:p14="http://schemas.microsoft.com/office/powerpoint/2010/main" val="3191226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481B-3FAA-4CA0-A88C-22D293AF027B}"/>
              </a:ext>
            </a:extLst>
          </p:cNvPr>
          <p:cNvSpPr>
            <a:spLocks noGrp="1"/>
          </p:cNvSpPr>
          <p:nvPr>
            <p:ph type="title"/>
          </p:nvPr>
        </p:nvSpPr>
        <p:spPr/>
        <p:txBody>
          <a:bodyPr/>
          <a:lstStyle/>
          <a:p>
            <a:r>
              <a:rPr lang="en-US" b="1" dirty="0"/>
              <a:t>SIMD continued</a:t>
            </a:r>
          </a:p>
        </p:txBody>
      </p:sp>
      <p:sp>
        <p:nvSpPr>
          <p:cNvPr id="3" name="Content Placeholder 2">
            <a:extLst>
              <a:ext uri="{FF2B5EF4-FFF2-40B4-BE49-F238E27FC236}">
                <a16:creationId xmlns:a16="http://schemas.microsoft.com/office/drawing/2014/main" id="{23C894EC-2356-4C6B-9A4B-80AFD7F8D8F5}"/>
              </a:ext>
            </a:extLst>
          </p:cNvPr>
          <p:cNvSpPr>
            <a:spLocks noGrp="1"/>
          </p:cNvSpPr>
          <p:nvPr>
            <p:ph idx="1"/>
          </p:nvPr>
        </p:nvSpPr>
        <p:spPr>
          <a:xfrm>
            <a:off x="1126436" y="2817706"/>
            <a:ext cx="16187529" cy="8731564"/>
          </a:xfrm>
        </p:spPr>
        <p:txBody>
          <a:bodyPr>
            <a:normAutofit lnSpcReduction="10000"/>
          </a:bodyPr>
          <a:lstStyle/>
          <a:p>
            <a:pPr marL="342900" lvl="1" indent="0">
              <a:buNone/>
            </a:pPr>
            <a:r>
              <a:rPr lang="en-US" sz="4000" dirty="0"/>
              <a:t>Converting an algorithm to use SIMD is usually called “Vectorizing” </a:t>
            </a:r>
          </a:p>
          <a:p>
            <a:pPr lvl="2"/>
            <a:r>
              <a:rPr lang="en-US" sz="4000" dirty="0"/>
              <a:t>Not every algorithm can benefit from this or even be vectorized at all, </a:t>
            </a:r>
            <a:r>
              <a:rPr lang="en-US" sz="4000" dirty="0" err="1"/>
              <a:t>e.x</a:t>
            </a:r>
            <a:r>
              <a:rPr lang="en-US" sz="4000" dirty="0"/>
              <a:t>. Parsing. </a:t>
            </a:r>
          </a:p>
          <a:p>
            <a:pPr lvl="2"/>
            <a:endParaRPr lang="en-US" sz="4000" dirty="0"/>
          </a:p>
          <a:p>
            <a:pPr lvl="2"/>
            <a:r>
              <a:rPr lang="en-US" sz="4000" dirty="0"/>
              <a:t>Using SIMD instructions is not always beneficial though. </a:t>
            </a:r>
          </a:p>
          <a:p>
            <a:pPr lvl="3"/>
            <a:r>
              <a:rPr lang="en-US" sz="4000" dirty="0"/>
              <a:t>Even using the SIMD hardware requires additional power, and thus waste heat.</a:t>
            </a:r>
          </a:p>
          <a:p>
            <a:pPr lvl="3"/>
            <a:r>
              <a:rPr lang="en-US" sz="4000" dirty="0"/>
              <a:t>If the gains are small it probably isn’t worth the additional complexity.</a:t>
            </a:r>
          </a:p>
          <a:p>
            <a:pPr lvl="3"/>
            <a:endParaRPr lang="en-US" sz="4000" dirty="0"/>
          </a:p>
          <a:p>
            <a:pPr lvl="2"/>
            <a:r>
              <a:rPr lang="en-US" sz="4000" dirty="0"/>
              <a:t>Optimizing compilers like GCC and LLVM are still being trained to be able to vectorize code usefully, though there has been many exciting developments on this front in the last 2 years and is an active area of study. </a:t>
            </a:r>
          </a:p>
          <a:p>
            <a:pPr lvl="3"/>
            <a:r>
              <a:rPr lang="en-US" sz="4000" dirty="0">
                <a:hlinkClick r:id="rId2"/>
              </a:rPr>
              <a:t>https://polly.llvm.org/</a:t>
            </a:r>
            <a:r>
              <a:rPr lang="en-US" sz="4000" dirty="0"/>
              <a:t> </a:t>
            </a:r>
          </a:p>
          <a:p>
            <a:endParaRPr lang="en-US" dirty="0"/>
          </a:p>
        </p:txBody>
      </p:sp>
    </p:spTree>
    <p:extLst>
      <p:ext uri="{BB962C8B-B14F-4D97-AF65-F5344CB8AC3E}">
        <p14:creationId xmlns:p14="http://schemas.microsoft.com/office/powerpoint/2010/main" val="355814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84152"/>
            <a:ext cx="13010322" cy="3016251"/>
          </a:xfrm>
        </p:spPr>
        <p:txBody>
          <a:bodyPr>
            <a:normAutofit/>
          </a:bodyPr>
          <a:lstStyle/>
          <a:p>
            <a:r>
              <a:rPr lang="en-US" b="1" dirty="0">
                <a:solidFill>
                  <a:srgbClr val="0070C0"/>
                </a:solidFill>
                <a:latin typeface="+mn-lt"/>
              </a:rPr>
              <a:t>SIMT</a:t>
            </a:r>
            <a:r>
              <a:rPr lang="en-US" dirty="0">
                <a:solidFill>
                  <a:srgbClr val="0070C0"/>
                </a:solidFill>
                <a:latin typeface="+mn-lt"/>
              </a:rPr>
              <a:t> (</a:t>
            </a:r>
            <a:r>
              <a:rPr lang="en-US" b="1" dirty="0">
                <a:solidFill>
                  <a:srgbClr val="0070C0"/>
                </a:solidFill>
                <a:latin typeface="+mn-lt"/>
              </a:rPr>
              <a:t>S</a:t>
            </a:r>
            <a:r>
              <a:rPr lang="en-US" dirty="0">
                <a:solidFill>
                  <a:srgbClr val="0070C0"/>
                </a:solidFill>
                <a:latin typeface="+mn-lt"/>
              </a:rPr>
              <a:t>ingle </a:t>
            </a:r>
            <a:r>
              <a:rPr lang="en-US" b="1" dirty="0">
                <a:solidFill>
                  <a:srgbClr val="0070C0"/>
                </a:solidFill>
                <a:latin typeface="+mn-lt"/>
              </a:rPr>
              <a:t>I</a:t>
            </a:r>
            <a:r>
              <a:rPr lang="en-US" dirty="0">
                <a:solidFill>
                  <a:srgbClr val="0070C0"/>
                </a:solidFill>
                <a:latin typeface="+mn-lt"/>
              </a:rPr>
              <a:t>nstruction, </a:t>
            </a:r>
            <a:r>
              <a:rPr lang="en-US" b="1" dirty="0">
                <a:solidFill>
                  <a:srgbClr val="0070C0"/>
                </a:solidFill>
                <a:latin typeface="+mn-lt"/>
              </a:rPr>
              <a:t>M</a:t>
            </a:r>
            <a:r>
              <a:rPr lang="en-US" dirty="0">
                <a:solidFill>
                  <a:srgbClr val="0070C0"/>
                </a:solidFill>
                <a:latin typeface="+mn-lt"/>
              </a:rPr>
              <a:t>ultiple </a:t>
            </a:r>
            <a:r>
              <a:rPr lang="en-US" b="1" dirty="0">
                <a:solidFill>
                  <a:srgbClr val="0070C0"/>
                </a:solidFill>
                <a:latin typeface="+mn-lt"/>
              </a:rPr>
              <a:t>T</a:t>
            </a:r>
            <a:r>
              <a:rPr lang="en-US" dirty="0">
                <a:solidFill>
                  <a:srgbClr val="0070C0"/>
                </a:solidFill>
                <a:latin typeface="+mn-lt"/>
              </a:rPr>
              <a:t>hread) Architecture </a:t>
            </a:r>
          </a:p>
        </p:txBody>
      </p:sp>
      <p:sp>
        <p:nvSpPr>
          <p:cNvPr id="3" name="Content Placeholder 2"/>
          <p:cNvSpPr>
            <a:spLocks noGrp="1"/>
          </p:cNvSpPr>
          <p:nvPr>
            <p:ph idx="1"/>
          </p:nvPr>
        </p:nvSpPr>
        <p:spPr>
          <a:xfrm>
            <a:off x="2971799" y="3200400"/>
            <a:ext cx="13010321" cy="10515600"/>
          </a:xfrm>
        </p:spPr>
        <p:txBody>
          <a:bodyPr>
            <a:normAutofit/>
          </a:bodyPr>
          <a:lstStyle/>
          <a:p>
            <a:r>
              <a:rPr lang="en-US" sz="4000" dirty="0"/>
              <a:t>A looser extension of SIMD which is what CUDA’s computational model uses</a:t>
            </a:r>
          </a:p>
          <a:p>
            <a:pPr lvl="1"/>
            <a:r>
              <a:rPr lang="en-US" sz="4000" dirty="0"/>
              <a:t>Key differences:</a:t>
            </a:r>
          </a:p>
          <a:p>
            <a:pPr lvl="2"/>
            <a:r>
              <a:rPr lang="en-US" sz="3200" dirty="0">
                <a:solidFill>
                  <a:srgbClr val="00B050"/>
                </a:solidFill>
              </a:rPr>
              <a:t>Single instruction, multiple register sets</a:t>
            </a:r>
          </a:p>
          <a:p>
            <a:pPr lvl="3"/>
            <a:r>
              <a:rPr lang="en-US" dirty="0"/>
              <a:t>Wastes some registers, but mostly necessary for following two points</a:t>
            </a:r>
          </a:p>
          <a:p>
            <a:pPr lvl="2"/>
            <a:r>
              <a:rPr lang="en-US" sz="3200" dirty="0">
                <a:solidFill>
                  <a:srgbClr val="00B050"/>
                </a:solidFill>
              </a:rPr>
              <a:t>Single instruction, multiple addresses </a:t>
            </a:r>
            <a:r>
              <a:rPr lang="en-US" sz="3200" dirty="0"/>
              <a:t>(i.e. parallel memory access!)</a:t>
            </a:r>
          </a:p>
          <a:p>
            <a:pPr lvl="3"/>
            <a:r>
              <a:rPr lang="en-US" dirty="0"/>
              <a:t>Memory access conflicts! Will discuss next week.</a:t>
            </a:r>
          </a:p>
          <a:p>
            <a:pPr lvl="2"/>
            <a:r>
              <a:rPr lang="en-US" sz="3200" dirty="0">
                <a:solidFill>
                  <a:srgbClr val="00B050"/>
                </a:solidFill>
              </a:rPr>
              <a:t>Single instruction, multiple flow paths </a:t>
            </a:r>
            <a:r>
              <a:rPr lang="en-US" sz="3200" dirty="0"/>
              <a:t>(i.e. if statements are allowed!!!)</a:t>
            </a:r>
          </a:p>
          <a:p>
            <a:pPr lvl="3"/>
            <a:r>
              <a:rPr lang="en-US" dirty="0"/>
              <a:t>Introduces slowdowns, called ‘warp-divergence.’ </a:t>
            </a:r>
          </a:p>
          <a:p>
            <a:pPr lvl="3"/>
            <a:endParaRPr lang="en-US" dirty="0"/>
          </a:p>
          <a:p>
            <a:r>
              <a:rPr lang="en-US" dirty="0"/>
              <a:t>Good description of differences</a:t>
            </a:r>
          </a:p>
          <a:p>
            <a:pPr lvl="1"/>
            <a:r>
              <a:rPr lang="en-US" dirty="0">
                <a:hlinkClick r:id="rId2"/>
              </a:rPr>
              <a:t>https://yosefk.com/blog/simd-simt-smt-parallelism-in-nvidia-gpus.html</a:t>
            </a:r>
            <a:endParaRPr lang="en-US" dirty="0"/>
          </a:p>
          <a:p>
            <a:pPr lvl="1"/>
            <a:r>
              <a:rPr lang="en-US" dirty="0">
                <a:hlinkClick r:id="rId3"/>
              </a:rPr>
              <a:t>https://docs.nvidia.com/cuda/cuda-c-programming-guide/index.html#hardware-implementation</a:t>
            </a:r>
            <a:endParaRPr lang="en-US" dirty="0"/>
          </a:p>
          <a:p>
            <a:pPr lvl="1"/>
            <a:endParaRPr lang="en-US" dirty="0"/>
          </a:p>
        </p:txBody>
      </p:sp>
    </p:spTree>
    <p:extLst>
      <p:ext uri="{BB962C8B-B14F-4D97-AF65-F5344CB8AC3E}">
        <p14:creationId xmlns:p14="http://schemas.microsoft.com/office/powerpoint/2010/main" val="273949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F373-911F-4134-AB19-8F8EF214AC2F}"/>
              </a:ext>
            </a:extLst>
          </p:cNvPr>
          <p:cNvSpPr>
            <a:spLocks noGrp="1"/>
          </p:cNvSpPr>
          <p:nvPr>
            <p:ph type="title"/>
          </p:nvPr>
        </p:nvSpPr>
        <p:spPr>
          <a:xfrm>
            <a:off x="914400" y="573210"/>
            <a:ext cx="16916400" cy="1560392"/>
          </a:xfrm>
        </p:spPr>
        <p:txBody>
          <a:bodyPr>
            <a:normAutofit/>
          </a:bodyPr>
          <a:lstStyle/>
          <a:p>
            <a:r>
              <a:rPr lang="en-US" sz="8000" dirty="0"/>
              <a:t>Thread blocks and Warps – Questions?</a:t>
            </a:r>
          </a:p>
        </p:txBody>
      </p:sp>
      <p:pic>
        <p:nvPicPr>
          <p:cNvPr id="5" name="Content Placeholder 4">
            <a:extLst>
              <a:ext uri="{FF2B5EF4-FFF2-40B4-BE49-F238E27FC236}">
                <a16:creationId xmlns:a16="http://schemas.microsoft.com/office/drawing/2014/main" id="{FBAD8032-B6BC-46DC-B682-164FE759B0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955" y="2133602"/>
            <a:ext cx="18217046" cy="11505504"/>
          </a:xfrm>
        </p:spPr>
      </p:pic>
      <p:sp>
        <p:nvSpPr>
          <p:cNvPr id="6" name="TextBox 5">
            <a:extLst>
              <a:ext uri="{FF2B5EF4-FFF2-40B4-BE49-F238E27FC236}">
                <a16:creationId xmlns:a16="http://schemas.microsoft.com/office/drawing/2014/main" id="{70DB4AAD-5D4E-4866-93BA-8350C79B0021}"/>
              </a:ext>
            </a:extLst>
          </p:cNvPr>
          <p:cNvSpPr txBox="1"/>
          <p:nvPr/>
        </p:nvSpPr>
        <p:spPr>
          <a:xfrm>
            <a:off x="11850559" y="12945064"/>
            <a:ext cx="16459955" cy="1569660"/>
          </a:xfrm>
          <a:prstGeom prst="rect">
            <a:avLst/>
          </a:prstGeom>
          <a:noFill/>
        </p:spPr>
        <p:txBody>
          <a:bodyPr wrap="none" rtlCol="0">
            <a:spAutoFit/>
          </a:bodyPr>
          <a:lstStyle/>
          <a:p>
            <a:r>
              <a:rPr lang="en-US" sz="9600" dirty="0"/>
              <a:t>Copyright Games Workshop </a:t>
            </a:r>
            <a:r>
              <a:rPr lang="en-US" sz="9600" dirty="0" err="1"/>
              <a:t>inc.</a:t>
            </a:r>
            <a:endParaRPr lang="en-US" sz="9600" dirty="0"/>
          </a:p>
        </p:txBody>
      </p:sp>
    </p:spTree>
    <p:extLst>
      <p:ext uri="{BB962C8B-B14F-4D97-AF65-F5344CB8AC3E}">
        <p14:creationId xmlns:p14="http://schemas.microsoft.com/office/powerpoint/2010/main" val="225895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70B42-344A-BC52-1C67-C129AF83D995}"/>
              </a:ext>
            </a:extLst>
          </p:cNvPr>
          <p:cNvSpPr>
            <a:spLocks noGrp="1"/>
          </p:cNvSpPr>
          <p:nvPr>
            <p:ph type="title"/>
          </p:nvPr>
        </p:nvSpPr>
        <p:spPr>
          <a:xfrm>
            <a:off x="1645920" y="500380"/>
            <a:ext cx="12203430" cy="1023620"/>
          </a:xfrm>
        </p:spPr>
        <p:txBody>
          <a:bodyPr>
            <a:normAutofit fontScale="90000"/>
          </a:bodyPr>
          <a:lstStyle/>
          <a:p>
            <a:r>
              <a:rPr lang="en-NO" b="1" dirty="0">
                <a:solidFill>
                  <a:schemeClr val="accent2"/>
                </a:solidFill>
              </a:rPr>
              <a:t>TDT4200 F2024 Course Information </a:t>
            </a:r>
            <a:br>
              <a:rPr lang="en-NO" b="1" dirty="0">
                <a:solidFill>
                  <a:schemeClr val="accent2"/>
                </a:solidFill>
              </a:rPr>
            </a:br>
            <a:r>
              <a:rPr lang="en-NO" sz="4000" b="1" dirty="0">
                <a:solidFill>
                  <a:schemeClr val="accent2"/>
                </a:solidFill>
              </a:rPr>
              <a:t>– See also </a:t>
            </a:r>
            <a:r>
              <a:rPr lang="en-US" sz="4000" b="1" dirty="0">
                <a:solidFill>
                  <a:schemeClr val="accent2"/>
                </a:solidFill>
              </a:rPr>
              <a:t>https://</a:t>
            </a:r>
            <a:r>
              <a:rPr lang="en-US" sz="4000" b="1" dirty="0" err="1">
                <a:solidFill>
                  <a:schemeClr val="accent2"/>
                </a:solidFill>
              </a:rPr>
              <a:t>www.ntnu.edu</a:t>
            </a:r>
            <a:r>
              <a:rPr lang="en-US" sz="4000" b="1" dirty="0">
                <a:solidFill>
                  <a:schemeClr val="accent2"/>
                </a:solidFill>
              </a:rPr>
              <a:t>/studies/courses/TDT4200/</a:t>
            </a:r>
            <a:endParaRPr lang="en-NO" sz="4000" b="1" dirty="0">
              <a:solidFill>
                <a:schemeClr val="accent2"/>
              </a:solidFill>
            </a:endParaRPr>
          </a:p>
        </p:txBody>
      </p:sp>
      <p:sp>
        <p:nvSpPr>
          <p:cNvPr id="3" name="Text Placeholder 2">
            <a:extLst>
              <a:ext uri="{FF2B5EF4-FFF2-40B4-BE49-F238E27FC236}">
                <a16:creationId xmlns:a16="http://schemas.microsoft.com/office/drawing/2014/main" id="{4FFA3024-429A-214B-3151-70556E2E636F}"/>
              </a:ext>
            </a:extLst>
          </p:cNvPr>
          <p:cNvSpPr>
            <a:spLocks noGrp="1"/>
          </p:cNvSpPr>
          <p:nvPr>
            <p:ph type="body" sz="half" idx="1"/>
          </p:nvPr>
        </p:nvSpPr>
        <p:spPr>
          <a:xfrm>
            <a:off x="2034540" y="2186940"/>
            <a:ext cx="14790420" cy="11028680"/>
          </a:xfrm>
        </p:spPr>
        <p:txBody>
          <a:bodyPr>
            <a:noAutofit/>
          </a:bodyPr>
          <a:lstStyle/>
          <a:p>
            <a:r>
              <a:rPr lang="en-US" sz="4400" b="1" dirty="0"/>
              <a:t>PS 5 on CUDA intro out this morning, due Oct 21</a:t>
            </a:r>
          </a:p>
          <a:p>
            <a:pPr marL="0" indent="0">
              <a:buNone/>
            </a:pPr>
            <a:r>
              <a:rPr lang="en-US" sz="4400" b="1" dirty="0"/>
              <a:t>	</a:t>
            </a:r>
          </a:p>
          <a:p>
            <a:r>
              <a:rPr lang="en-US" sz="4400" b="1" dirty="0"/>
              <a:t>Will accept until Oct 28, but then cannot be late on PS6!</a:t>
            </a:r>
          </a:p>
          <a:p>
            <a:endParaRPr lang="en-US" sz="4400" b="1" dirty="0"/>
          </a:p>
          <a:p>
            <a:endParaRPr lang="en-US" sz="4400" b="1" dirty="0"/>
          </a:p>
          <a:p>
            <a:pPr marL="0" indent="0">
              <a:buNone/>
            </a:pPr>
            <a:r>
              <a:rPr lang="en-US" sz="4000" dirty="0">
                <a:effectLst/>
                <a:latin typeface="+mj-lt"/>
              </a:rPr>
              <a:t>NOTE: Compulsory assignments:</a:t>
            </a:r>
          </a:p>
          <a:p>
            <a:pPr marL="0" indent="0">
              <a:buNone/>
            </a:pPr>
            <a:endParaRPr lang="en-US" sz="4000" dirty="0">
              <a:effectLst/>
              <a:latin typeface="+mj-lt"/>
            </a:endParaRPr>
          </a:p>
          <a:p>
            <a:pPr lvl="1"/>
            <a:r>
              <a:rPr lang="en-US" sz="4000" b="1" dirty="0">
                <a:solidFill>
                  <a:schemeClr val="tx1"/>
                </a:solidFill>
                <a:latin typeface="+mj-lt"/>
              </a:rPr>
              <a:t> Y</a:t>
            </a:r>
            <a:r>
              <a:rPr lang="en-US" sz="4000" b="1" dirty="0">
                <a:solidFill>
                  <a:schemeClr val="tx1"/>
                </a:solidFill>
                <a:effectLst/>
                <a:latin typeface="+mj-lt"/>
              </a:rPr>
              <a:t>ou need to do and</a:t>
            </a:r>
            <a:r>
              <a:rPr lang="en-US" sz="4000" b="1" dirty="0">
                <a:solidFill>
                  <a:srgbClr val="C00000"/>
                </a:solidFill>
                <a:effectLst/>
                <a:latin typeface="+mj-lt"/>
              </a:rPr>
              <a:t> pass</a:t>
            </a:r>
            <a:r>
              <a:rPr lang="en-US" sz="4000" b="1" dirty="0">
                <a:solidFill>
                  <a:srgbClr val="C00000"/>
                </a:solidFill>
                <a:latin typeface="+mj-lt"/>
              </a:rPr>
              <a:t> </a:t>
            </a:r>
            <a:r>
              <a:rPr lang="en-US" sz="4000" b="1" dirty="0">
                <a:solidFill>
                  <a:srgbClr val="C00000"/>
                </a:solidFill>
                <a:effectLst/>
                <a:latin typeface="+mj-lt"/>
              </a:rPr>
              <a:t>ALL Problem Sets/Exercises</a:t>
            </a:r>
            <a:r>
              <a:rPr lang="en-US" sz="4000" b="1" dirty="0">
                <a:solidFill>
                  <a:srgbClr val="C00000"/>
                </a:solidFill>
                <a:latin typeface="+mj-lt"/>
              </a:rPr>
              <a:t> </a:t>
            </a:r>
            <a:r>
              <a:rPr lang="en-US" sz="4000" b="1" dirty="0">
                <a:solidFill>
                  <a:schemeClr val="tx1"/>
                </a:solidFill>
                <a:effectLst/>
                <a:latin typeface="+mj-lt"/>
              </a:rPr>
              <a:t> in order to take the final </a:t>
            </a:r>
            <a:r>
              <a:rPr lang="en-US" sz="4000" b="1" dirty="0">
                <a:solidFill>
                  <a:schemeClr val="tx1"/>
                </a:solidFill>
                <a:latin typeface="+mj-lt"/>
              </a:rPr>
              <a:t>    </a:t>
            </a:r>
          </a:p>
          <a:p>
            <a:pPr marL="342900" lvl="1" indent="0">
              <a:buNone/>
            </a:pPr>
            <a:r>
              <a:rPr lang="en-US" sz="4000" b="1" dirty="0">
                <a:solidFill>
                  <a:schemeClr val="tx1"/>
                </a:solidFill>
                <a:effectLst/>
                <a:latin typeface="+mj-lt"/>
              </a:rPr>
              <a:t> </a:t>
            </a:r>
            <a:r>
              <a:rPr lang="en-US" sz="4000" b="1" dirty="0">
                <a:solidFill>
                  <a:schemeClr val="tx1"/>
                </a:solidFill>
                <a:latin typeface="+mj-lt"/>
              </a:rPr>
              <a:t>… </a:t>
            </a:r>
            <a:r>
              <a:rPr lang="en-US" sz="4000" b="1" dirty="0">
                <a:solidFill>
                  <a:srgbClr val="C00000"/>
                </a:solidFill>
                <a:effectLst/>
                <a:latin typeface="+mj-lt"/>
              </a:rPr>
              <a:t>also those that are Pass/Fail</a:t>
            </a:r>
            <a:r>
              <a:rPr lang="en-US" sz="4000" b="1" dirty="0">
                <a:solidFill>
                  <a:srgbClr val="C00000"/>
                </a:solidFill>
                <a:latin typeface="+mj-lt"/>
              </a:rPr>
              <a:t>!!</a:t>
            </a:r>
            <a:endParaRPr lang="en-US" sz="4000" dirty="0">
              <a:solidFill>
                <a:srgbClr val="C00000"/>
              </a:solidFill>
              <a:effectLst/>
              <a:latin typeface="+mj-lt"/>
            </a:endParaRPr>
          </a:p>
          <a:p>
            <a:endParaRPr lang="en-US" sz="4400" b="1" dirty="0"/>
          </a:p>
        </p:txBody>
      </p:sp>
    </p:spTree>
    <p:extLst>
      <p:ext uri="{BB962C8B-B14F-4D97-AF65-F5344CB8AC3E}">
        <p14:creationId xmlns:p14="http://schemas.microsoft.com/office/powerpoint/2010/main" val="418171384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6B74-D228-4443-9E32-2B848850AB20}"/>
              </a:ext>
            </a:extLst>
          </p:cNvPr>
          <p:cNvSpPr>
            <a:spLocks noGrp="1"/>
          </p:cNvSpPr>
          <p:nvPr>
            <p:ph type="title"/>
          </p:nvPr>
        </p:nvSpPr>
        <p:spPr>
          <a:xfrm>
            <a:off x="2971799" y="184152"/>
            <a:ext cx="13745817" cy="1863309"/>
          </a:xfrm>
        </p:spPr>
        <p:txBody>
          <a:bodyPr>
            <a:normAutofit/>
          </a:bodyPr>
          <a:lstStyle/>
          <a:p>
            <a:r>
              <a:rPr lang="en-US" b="1" dirty="0">
                <a:solidFill>
                  <a:srgbClr val="00B050"/>
                </a:solidFill>
                <a:latin typeface="+mn-lt"/>
                <a:cs typeface="+mn-cs"/>
              </a:rPr>
              <a:t>Important CUDA Hardware Keywords! </a:t>
            </a:r>
          </a:p>
        </p:txBody>
      </p:sp>
      <p:sp>
        <p:nvSpPr>
          <p:cNvPr id="3" name="Content Placeholder 2">
            <a:extLst>
              <a:ext uri="{FF2B5EF4-FFF2-40B4-BE49-F238E27FC236}">
                <a16:creationId xmlns:a16="http://schemas.microsoft.com/office/drawing/2014/main" id="{7DBAAEA2-A913-4E05-A7CF-9FA264B09A50}"/>
              </a:ext>
            </a:extLst>
          </p:cNvPr>
          <p:cNvSpPr>
            <a:spLocks noGrp="1"/>
          </p:cNvSpPr>
          <p:nvPr>
            <p:ph idx="1"/>
          </p:nvPr>
        </p:nvSpPr>
        <p:spPr>
          <a:xfrm>
            <a:off x="1242392" y="2438400"/>
            <a:ext cx="15803216" cy="8839200"/>
          </a:xfrm>
        </p:spPr>
        <p:txBody>
          <a:bodyPr>
            <a:noAutofit/>
          </a:bodyPr>
          <a:lstStyle/>
          <a:p>
            <a:pPr marL="685800" lvl="2" indent="0">
              <a:buNone/>
            </a:pPr>
            <a:r>
              <a:rPr lang="en-US" sz="3200" b="1" dirty="0">
                <a:solidFill>
                  <a:srgbClr val="00B050"/>
                </a:solidFill>
              </a:rPr>
              <a:t>Streaming Multiprocessor (SM) </a:t>
            </a:r>
            <a:r>
              <a:rPr lang="en-US" sz="3200" dirty="0"/>
              <a:t>– Each contains (usually) 128 single precision CUDA cores (which execute a thread) and their associated cache. </a:t>
            </a:r>
          </a:p>
          <a:p>
            <a:pPr lvl="3"/>
            <a:r>
              <a:rPr lang="en-US" sz="3200" dirty="0"/>
              <a:t>This is a standard based on your machines (</a:t>
            </a:r>
            <a:r>
              <a:rPr lang="en-US" sz="3200" dirty="0" err="1"/>
              <a:t>GPUs´s</a:t>
            </a:r>
            <a:r>
              <a:rPr lang="en-US" sz="3200" dirty="0"/>
              <a:t>) </a:t>
            </a:r>
            <a:r>
              <a:rPr lang="en-US" sz="3200" dirty="0">
                <a:solidFill>
                  <a:srgbClr val="00B050"/>
                </a:solidFill>
              </a:rPr>
              <a:t>Compute Capability</a:t>
            </a:r>
            <a:r>
              <a:rPr lang="en-US" sz="3200" dirty="0"/>
              <a:t>.</a:t>
            </a:r>
          </a:p>
          <a:p>
            <a:pPr marL="685800" lvl="2" indent="0">
              <a:buNone/>
            </a:pPr>
            <a:r>
              <a:rPr lang="en-US" sz="3200" b="1" dirty="0">
                <a:solidFill>
                  <a:srgbClr val="00B050"/>
                </a:solidFill>
              </a:rPr>
              <a:t>Warp</a:t>
            </a:r>
            <a:r>
              <a:rPr lang="en-US" sz="3200" dirty="0"/>
              <a:t> – A unit of up to 32 threads (all within the same block)</a:t>
            </a:r>
          </a:p>
          <a:p>
            <a:pPr lvl="3"/>
            <a:r>
              <a:rPr lang="en-US" sz="3200" dirty="0"/>
              <a:t>Each SM creates and manages multiple warps via the block abstraction. Assigns to each warp a Warp Scheduler to schedule the execution of instructions in each warp.</a:t>
            </a:r>
          </a:p>
          <a:p>
            <a:pPr marL="685800" lvl="2" indent="0">
              <a:buNone/>
            </a:pPr>
            <a:r>
              <a:rPr lang="en-US" sz="3200" b="1" dirty="0">
                <a:solidFill>
                  <a:srgbClr val="00B050"/>
                </a:solidFill>
              </a:rPr>
              <a:t>Warp Divergence </a:t>
            </a:r>
            <a:r>
              <a:rPr lang="en-US" sz="3200" dirty="0"/>
              <a:t>– A condition where threads within a warp need to execute different instructions in order to continue executing their kernel. </a:t>
            </a:r>
          </a:p>
          <a:p>
            <a:pPr lvl="3"/>
            <a:r>
              <a:rPr lang="en-US" sz="3200" dirty="0"/>
              <a:t>In order to maintain multiple flow path per instruction, threads in different ‘execution branches’ during an instruction are given no-ops. </a:t>
            </a:r>
          </a:p>
          <a:p>
            <a:pPr lvl="3"/>
            <a:r>
              <a:rPr lang="en-US" sz="3200" dirty="0"/>
              <a:t>Causes threads to execute sequentially, in most cases ruining parallel performance.</a:t>
            </a:r>
          </a:p>
          <a:p>
            <a:pPr lvl="3"/>
            <a:r>
              <a:rPr lang="en-US" sz="3200" dirty="0"/>
              <a:t>As of the Kepler (2012) architecture each Warp can have at most 2 branches, starting with Volta (2017) this condition has been nearly eliminated. For this class assume your code must only branch at most twice as we are not yet allocating Volta GPUs to this class. </a:t>
            </a:r>
          </a:p>
          <a:p>
            <a:pPr marL="1000125" lvl="3" indent="0">
              <a:buNone/>
            </a:pPr>
            <a:r>
              <a:rPr lang="en-US" sz="3200" b="1" dirty="0" err="1">
                <a:solidFill>
                  <a:srgbClr val="00B050"/>
                </a:solidFill>
              </a:rPr>
              <a:t>Inpendent</a:t>
            </a:r>
            <a:r>
              <a:rPr lang="en-US" sz="3200" b="1" dirty="0">
                <a:solidFill>
                  <a:srgbClr val="00B050"/>
                </a:solidFill>
              </a:rPr>
              <a:t> Thread Scheduling </a:t>
            </a:r>
            <a:r>
              <a:rPr lang="en-US" sz="3200" dirty="0"/>
              <a:t>fixes this problem by maintianing an execution state per thread. See Compute Capability 7.x</a:t>
            </a:r>
          </a:p>
          <a:p>
            <a:endParaRPr lang="en-US" sz="3200" dirty="0"/>
          </a:p>
        </p:txBody>
      </p:sp>
    </p:spTree>
    <p:extLst>
      <p:ext uri="{BB962C8B-B14F-4D97-AF65-F5344CB8AC3E}">
        <p14:creationId xmlns:p14="http://schemas.microsoft.com/office/powerpoint/2010/main" val="3520855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940C-2BF3-4032-8C1B-A38232F5BDEB}"/>
              </a:ext>
            </a:extLst>
          </p:cNvPr>
          <p:cNvSpPr>
            <a:spLocks noGrp="1"/>
          </p:cNvSpPr>
          <p:nvPr>
            <p:ph type="title"/>
          </p:nvPr>
        </p:nvSpPr>
        <p:spPr>
          <a:xfrm>
            <a:off x="1534786" y="75303"/>
            <a:ext cx="15087600" cy="2901514"/>
          </a:xfrm>
        </p:spPr>
        <p:txBody>
          <a:bodyPr/>
          <a:lstStyle/>
          <a:p>
            <a:r>
              <a:rPr lang="en-US" b="1" dirty="0">
                <a:latin typeface="+mn-lt"/>
              </a:rPr>
              <a:t>What a modern GPU looks like</a:t>
            </a:r>
          </a:p>
        </p:txBody>
      </p:sp>
      <p:pic>
        <p:nvPicPr>
          <p:cNvPr id="5" name="Content Placeholder 4">
            <a:extLst>
              <a:ext uri="{FF2B5EF4-FFF2-40B4-BE49-F238E27FC236}">
                <a16:creationId xmlns:a16="http://schemas.microsoft.com/office/drawing/2014/main" id="{F7AFF578-9894-4C94-B608-85AB71AD639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3164545"/>
            <a:ext cx="18157174" cy="10515598"/>
          </a:xfrm>
        </p:spPr>
      </p:pic>
    </p:spTree>
    <p:extLst>
      <p:ext uri="{BB962C8B-B14F-4D97-AF65-F5344CB8AC3E}">
        <p14:creationId xmlns:p14="http://schemas.microsoft.com/office/powerpoint/2010/main" val="2076399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Inside a GPU</a:t>
            </a:r>
          </a:p>
        </p:txBody>
      </p:sp>
      <p:pic>
        <p:nvPicPr>
          <p:cNvPr id="1027" name="Picture 3" descr="C:\Users\Kevin\Downloads\cuda_hard.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9378044" y="771190"/>
            <a:ext cx="8991600" cy="112592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9897582" y="9101906"/>
            <a:ext cx="5901668" cy="409268"/>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Arrow Connector 4"/>
          <p:cNvCxnSpPr/>
          <p:nvPr/>
        </p:nvCxnSpPr>
        <p:spPr>
          <a:xfrm flipV="1">
            <a:off x="9861030" y="9188365"/>
            <a:ext cx="5975384" cy="272842"/>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p:cNvCxnSpPr/>
          <p:nvPr/>
        </p:nvCxnSpPr>
        <p:spPr>
          <a:xfrm flipV="1">
            <a:off x="10522842" y="7929833"/>
            <a:ext cx="5975384" cy="272842"/>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p:cNvCxnSpPr/>
          <p:nvPr/>
        </p:nvCxnSpPr>
        <p:spPr>
          <a:xfrm>
            <a:off x="10128472" y="7948206"/>
            <a:ext cx="5901668" cy="409268"/>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p:cNvCxnSpPr/>
          <p:nvPr/>
        </p:nvCxnSpPr>
        <p:spPr>
          <a:xfrm>
            <a:off x="9898697" y="4796657"/>
            <a:ext cx="4611620" cy="353962"/>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p:cNvCxnSpPr/>
          <p:nvPr/>
        </p:nvCxnSpPr>
        <p:spPr>
          <a:xfrm flipV="1">
            <a:off x="10128472" y="4796657"/>
            <a:ext cx="4445756" cy="254406"/>
          </a:xfrm>
          <a:prstGeom prst="straightConnector1">
            <a:avLst/>
          </a:prstGeom>
          <a:ln>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 name="Rectangle 3"/>
          <p:cNvSpPr/>
          <p:nvPr/>
        </p:nvSpPr>
        <p:spPr>
          <a:xfrm>
            <a:off x="1734584" y="6400800"/>
            <a:ext cx="7175374" cy="3657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The black </a:t>
            </a:r>
            <a:r>
              <a:rPr lang="en-US" sz="4000" dirty="0" err="1"/>
              <a:t>Xs</a:t>
            </a:r>
            <a:r>
              <a:rPr lang="en-US" sz="4000" dirty="0"/>
              <a:t> are just crossing out things you don’t have to think about just yet. </a:t>
            </a:r>
          </a:p>
          <a:p>
            <a:pPr algn="ctr"/>
            <a:endParaRPr lang="en-US" sz="4000" dirty="0"/>
          </a:p>
          <a:p>
            <a:pPr algn="ctr"/>
            <a:r>
              <a:rPr lang="en-US" sz="4000" dirty="0"/>
              <a:t>We’ll cover memory next class</a:t>
            </a:r>
          </a:p>
        </p:txBody>
      </p:sp>
    </p:spTree>
    <p:extLst>
      <p:ext uri="{BB962C8B-B14F-4D97-AF65-F5344CB8AC3E}">
        <p14:creationId xmlns:p14="http://schemas.microsoft.com/office/powerpoint/2010/main" val="142750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Inside a GPU </a:t>
            </a:r>
          </a:p>
        </p:txBody>
      </p:sp>
      <p:pic>
        <p:nvPicPr>
          <p:cNvPr id="9" name="Picture 3" descr="C:\Users\Kevin\Downloads\cuda_h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332" y="3564195"/>
            <a:ext cx="7257016" cy="908718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642967" y="3673598"/>
            <a:ext cx="9329834" cy="8046720"/>
          </a:xfrm>
          <a:prstGeom prst="rect">
            <a:avLst/>
          </a:prstGeom>
        </p:spPr>
        <p:txBody>
          <a:bodyPr vert="horz" lIns="0" tIns="91440" rIns="0" bIns="9144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000" dirty="0">
                <a:latin typeface="Calibri"/>
              </a:rPr>
              <a:t>Think of </a:t>
            </a:r>
            <a:r>
              <a:rPr lang="en-US" sz="4000" b="1" dirty="0">
                <a:latin typeface="Calibri"/>
              </a:rPr>
              <a:t>Device Memory</a:t>
            </a:r>
            <a:r>
              <a:rPr lang="en-US" sz="4000" dirty="0">
                <a:latin typeface="Calibri"/>
              </a:rPr>
              <a:t> (we will also</a:t>
            </a:r>
            <a:br>
              <a:rPr lang="en-US" sz="4000" dirty="0">
                <a:latin typeface="Calibri"/>
              </a:rPr>
            </a:br>
            <a:r>
              <a:rPr lang="en-US" sz="4000" dirty="0">
                <a:solidFill>
                  <a:srgbClr val="404040"/>
                </a:solidFill>
                <a:latin typeface="Calibri"/>
              </a:rPr>
              <a:t>refer to it as </a:t>
            </a:r>
            <a:r>
              <a:rPr lang="en-US" sz="4000" b="1" dirty="0">
                <a:solidFill>
                  <a:srgbClr val="00B050"/>
                </a:solidFill>
                <a:latin typeface="Calibri"/>
              </a:rPr>
              <a:t>Global Memory</a:t>
            </a:r>
            <a:r>
              <a:rPr lang="en-US" sz="4000" dirty="0">
                <a:solidFill>
                  <a:srgbClr val="404040"/>
                </a:solidFill>
                <a:latin typeface="Calibri"/>
              </a:rPr>
              <a:t>) as a</a:t>
            </a:r>
            <a:br>
              <a:rPr lang="en-US" sz="4000" dirty="0">
                <a:solidFill>
                  <a:srgbClr val="404040"/>
                </a:solidFill>
                <a:latin typeface="Calibri"/>
              </a:rPr>
            </a:br>
            <a:r>
              <a:rPr lang="en-US" sz="4000" dirty="0">
                <a:solidFill>
                  <a:srgbClr val="404040"/>
                </a:solidFill>
                <a:latin typeface="Calibri"/>
              </a:rPr>
              <a:t>RAM for your GPU</a:t>
            </a:r>
          </a:p>
          <a:p>
            <a:pPr lvl="1"/>
            <a:r>
              <a:rPr lang="en-US" sz="4000" dirty="0">
                <a:solidFill>
                  <a:srgbClr val="404040"/>
                </a:solidFill>
                <a:latin typeface="Calibri"/>
              </a:rPr>
              <a:t>Faster than getting memory from the</a:t>
            </a:r>
            <a:br>
              <a:rPr lang="en-US" sz="4000" dirty="0">
                <a:solidFill>
                  <a:srgbClr val="404040"/>
                </a:solidFill>
                <a:latin typeface="Calibri"/>
              </a:rPr>
            </a:br>
            <a:r>
              <a:rPr lang="en-US" sz="4000" dirty="0">
                <a:solidFill>
                  <a:srgbClr val="404040"/>
                </a:solidFill>
                <a:latin typeface="Calibri"/>
              </a:rPr>
              <a:t>actual RAM but still have other options</a:t>
            </a:r>
          </a:p>
          <a:p>
            <a:pPr lvl="1"/>
            <a:r>
              <a:rPr lang="en-US" sz="4000" dirty="0">
                <a:solidFill>
                  <a:srgbClr val="404040"/>
                </a:solidFill>
                <a:latin typeface="Calibri"/>
              </a:rPr>
              <a:t>Will come back to this in future lectures</a:t>
            </a:r>
          </a:p>
          <a:p>
            <a:r>
              <a:rPr lang="en-US" sz="4000" dirty="0">
                <a:solidFill>
                  <a:srgbClr val="404040"/>
                </a:solidFill>
                <a:latin typeface="Calibri"/>
              </a:rPr>
              <a:t>GPUs have many </a:t>
            </a:r>
            <a:r>
              <a:rPr lang="en-US" sz="4000" b="1" dirty="0">
                <a:solidFill>
                  <a:srgbClr val="00B050"/>
                </a:solidFill>
                <a:latin typeface="Calibri"/>
              </a:rPr>
              <a:t>Streaming</a:t>
            </a:r>
            <a:br>
              <a:rPr lang="en-US" sz="4000" dirty="0">
                <a:solidFill>
                  <a:srgbClr val="00B050"/>
                </a:solidFill>
                <a:latin typeface="Calibri"/>
              </a:rPr>
            </a:br>
            <a:r>
              <a:rPr lang="en-US" sz="4000" b="1" dirty="0">
                <a:solidFill>
                  <a:srgbClr val="00B050"/>
                </a:solidFill>
                <a:latin typeface="Calibri"/>
              </a:rPr>
              <a:t>Multiprocessors (SMs)</a:t>
            </a:r>
          </a:p>
          <a:p>
            <a:pPr lvl="1"/>
            <a:r>
              <a:rPr lang="en-US" sz="4000" dirty="0">
                <a:solidFill>
                  <a:srgbClr val="404040"/>
                </a:solidFill>
                <a:latin typeface="Calibri"/>
              </a:rPr>
              <a:t>Each SM has multiple processors but</a:t>
            </a:r>
            <a:br>
              <a:rPr lang="en-US" sz="4000" dirty="0">
                <a:solidFill>
                  <a:srgbClr val="404040"/>
                </a:solidFill>
                <a:latin typeface="Calibri"/>
              </a:rPr>
            </a:br>
            <a:r>
              <a:rPr lang="en-US" sz="4000" dirty="0">
                <a:solidFill>
                  <a:srgbClr val="404040"/>
                </a:solidFill>
                <a:latin typeface="Calibri"/>
              </a:rPr>
              <a:t>only one instruction unit (each thread shares program counter)</a:t>
            </a:r>
          </a:p>
          <a:p>
            <a:pPr lvl="1"/>
            <a:r>
              <a:rPr lang="en-US" sz="4000" dirty="0">
                <a:solidFill>
                  <a:srgbClr val="00B050"/>
                </a:solidFill>
                <a:latin typeface="Calibri"/>
              </a:rPr>
              <a:t>Groups of processors must run the</a:t>
            </a:r>
            <a:br>
              <a:rPr lang="en-US" sz="4000" dirty="0">
                <a:solidFill>
                  <a:srgbClr val="00B050"/>
                </a:solidFill>
                <a:latin typeface="Calibri"/>
              </a:rPr>
            </a:br>
            <a:r>
              <a:rPr lang="en-US" sz="4000" dirty="0">
                <a:solidFill>
                  <a:srgbClr val="00B050"/>
                </a:solidFill>
                <a:latin typeface="Calibri"/>
              </a:rPr>
              <a:t>exact same set of instructions at any</a:t>
            </a:r>
            <a:br>
              <a:rPr lang="en-US" sz="4000" dirty="0">
                <a:solidFill>
                  <a:srgbClr val="00B050"/>
                </a:solidFill>
                <a:latin typeface="Calibri"/>
              </a:rPr>
            </a:br>
            <a:r>
              <a:rPr lang="en-US" sz="4000" dirty="0">
                <a:solidFill>
                  <a:srgbClr val="00B050"/>
                </a:solidFill>
                <a:latin typeface="Calibri"/>
              </a:rPr>
              <a:t>given time within a single SM</a:t>
            </a:r>
          </a:p>
        </p:txBody>
      </p:sp>
    </p:spTree>
    <p:extLst>
      <p:ext uri="{BB962C8B-B14F-4D97-AF65-F5344CB8AC3E}">
        <p14:creationId xmlns:p14="http://schemas.microsoft.com/office/powerpoint/2010/main" val="15440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573210"/>
            <a:ext cx="12374880" cy="1560392"/>
          </a:xfrm>
        </p:spPr>
        <p:txBody>
          <a:bodyPr/>
          <a:lstStyle/>
          <a:p>
            <a:r>
              <a:rPr lang="en-US" b="1" dirty="0">
                <a:latin typeface="Calibri Light" charset="0"/>
              </a:rPr>
              <a:t>Inside a GPU </a:t>
            </a:r>
          </a:p>
        </p:txBody>
      </p:sp>
      <p:pic>
        <p:nvPicPr>
          <p:cNvPr id="9" name="Picture 3" descr="C:\Users\Kevin\Downloads\cuda_h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552" y="1828802"/>
            <a:ext cx="8571448" cy="1073310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437861" y="2439168"/>
            <a:ext cx="8571448" cy="9905231"/>
          </a:xfrm>
          <a:prstGeom prst="rect">
            <a:avLst/>
          </a:prstGeom>
        </p:spPr>
        <p:txBody>
          <a:bodyPr vert="horz" lIns="0" tIns="91440" rIns="0" bIns="9144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000" dirty="0">
                <a:solidFill>
                  <a:srgbClr val="404040"/>
                </a:solidFill>
                <a:latin typeface="Calibri"/>
              </a:rPr>
              <a:t>When a kernel (the &lt;&lt;&lt;&lt;. .&gt;&gt;&gt; you define in .cu files) is called, the task is divided up</a:t>
            </a:r>
            <a:br>
              <a:rPr lang="en-US" sz="4000" dirty="0">
                <a:solidFill>
                  <a:srgbClr val="404040"/>
                </a:solidFill>
                <a:latin typeface="Calibri"/>
              </a:rPr>
            </a:br>
            <a:r>
              <a:rPr lang="en-US" sz="4000" dirty="0">
                <a:solidFill>
                  <a:srgbClr val="404040"/>
                </a:solidFill>
                <a:latin typeface="Calibri"/>
              </a:rPr>
              <a:t>into threads</a:t>
            </a:r>
          </a:p>
          <a:p>
            <a:endParaRPr lang="en-US" sz="4000" dirty="0">
              <a:solidFill>
                <a:srgbClr val="404040"/>
              </a:solidFill>
              <a:latin typeface="Calibri"/>
            </a:endParaRPr>
          </a:p>
          <a:p>
            <a:pPr lvl="1"/>
            <a:r>
              <a:rPr lang="en-US" sz="3600" dirty="0">
                <a:solidFill>
                  <a:srgbClr val="404040"/>
                </a:solidFill>
                <a:latin typeface="Calibri"/>
              </a:rPr>
              <a:t>Each thread handles a small portion of</a:t>
            </a:r>
            <a:br>
              <a:rPr lang="en-US" sz="4000" dirty="0">
                <a:solidFill>
                  <a:srgbClr val="404040"/>
                </a:solidFill>
                <a:latin typeface="Calibri"/>
              </a:rPr>
            </a:br>
            <a:r>
              <a:rPr lang="en-US" sz="3600" dirty="0">
                <a:solidFill>
                  <a:srgbClr val="404040"/>
                </a:solidFill>
                <a:latin typeface="Calibri"/>
              </a:rPr>
              <a:t>the given task</a:t>
            </a:r>
          </a:p>
          <a:p>
            <a:r>
              <a:rPr lang="en-US" sz="3600" dirty="0">
                <a:solidFill>
                  <a:srgbClr val="404040"/>
                </a:solidFill>
                <a:latin typeface="Calibri"/>
              </a:rPr>
              <a:t>The threads are divided into a </a:t>
            </a:r>
            <a:r>
              <a:rPr lang="en-US" sz="3600" b="1" dirty="0">
                <a:solidFill>
                  <a:srgbClr val="404040"/>
                </a:solidFill>
                <a:latin typeface="Calibri"/>
              </a:rPr>
              <a:t>Grid</a:t>
            </a:r>
            <a:r>
              <a:rPr lang="en-US" sz="3600" dirty="0">
                <a:solidFill>
                  <a:srgbClr val="404040"/>
                </a:solidFill>
                <a:latin typeface="Calibri"/>
              </a:rPr>
              <a:t> of</a:t>
            </a:r>
            <a:br>
              <a:rPr lang="en-US" sz="3600" dirty="0">
                <a:solidFill>
                  <a:srgbClr val="404040"/>
                </a:solidFill>
                <a:latin typeface="Calibri"/>
              </a:rPr>
            </a:br>
            <a:r>
              <a:rPr lang="en-US" sz="3600" b="1" dirty="0">
                <a:solidFill>
                  <a:srgbClr val="404040"/>
                </a:solidFill>
                <a:latin typeface="Calibri"/>
              </a:rPr>
              <a:t>Blocks</a:t>
            </a:r>
            <a:endParaRPr lang="en-US" sz="3600" dirty="0">
              <a:solidFill>
                <a:srgbClr val="404040"/>
              </a:solidFill>
              <a:latin typeface="Calibri"/>
            </a:endParaRPr>
          </a:p>
          <a:p>
            <a:pPr lvl="1"/>
            <a:r>
              <a:rPr lang="en-US" sz="3600" dirty="0">
                <a:solidFill>
                  <a:srgbClr val="00B050"/>
                </a:solidFill>
                <a:latin typeface="Calibri"/>
              </a:rPr>
              <a:t>Both Grids and Blocks are 3 dimensional</a:t>
            </a:r>
          </a:p>
          <a:p>
            <a:pPr lvl="1"/>
            <a:r>
              <a:rPr lang="en-US" sz="3600" dirty="0">
                <a:solidFill>
                  <a:srgbClr val="404040"/>
                </a:solidFill>
                <a:latin typeface="Calibri" charset="0"/>
              </a:rPr>
              <a:t>e.g.</a:t>
            </a:r>
          </a:p>
          <a:p>
            <a:pPr marL="402336" lvl="1" indent="0">
              <a:buNone/>
            </a:pPr>
            <a:r>
              <a:rPr lang="en-US" sz="3600" dirty="0">
                <a:solidFill>
                  <a:srgbClr val="404040"/>
                </a:solidFill>
                <a:latin typeface="Calibri" charset="0"/>
              </a:rPr>
              <a:t>dim3 </a:t>
            </a:r>
            <a:r>
              <a:rPr lang="en-US" sz="3600" dirty="0" err="1">
                <a:solidFill>
                  <a:srgbClr val="404040"/>
                </a:solidFill>
                <a:latin typeface="Calibri" charset="0"/>
              </a:rPr>
              <a:t>dimBlock</a:t>
            </a:r>
            <a:r>
              <a:rPr lang="en-US" sz="3600" dirty="0">
                <a:solidFill>
                  <a:srgbClr val="404040"/>
                </a:solidFill>
                <a:latin typeface="Calibri" charset="0"/>
              </a:rPr>
              <a:t>(8, 8, 8);</a:t>
            </a:r>
          </a:p>
          <a:p>
            <a:pPr marL="402336" lvl="1" indent="0">
              <a:buNone/>
            </a:pPr>
            <a:r>
              <a:rPr lang="nl-NL" sz="3600" dirty="0">
                <a:solidFill>
                  <a:srgbClr val="404040"/>
                </a:solidFill>
                <a:latin typeface="Calibri" charset="0"/>
              </a:rPr>
              <a:t>dim3 </a:t>
            </a:r>
            <a:r>
              <a:rPr lang="nl-NL" sz="3600" dirty="0" err="1">
                <a:solidFill>
                  <a:srgbClr val="404040"/>
                </a:solidFill>
                <a:latin typeface="Calibri" charset="0"/>
              </a:rPr>
              <a:t>dimGrid</a:t>
            </a:r>
            <a:r>
              <a:rPr lang="nl-NL" sz="3600" dirty="0">
                <a:solidFill>
                  <a:srgbClr val="404040"/>
                </a:solidFill>
                <a:latin typeface="Calibri" charset="0"/>
              </a:rPr>
              <a:t>(100, 100, 1);</a:t>
            </a:r>
            <a:endParaRPr lang="en-US" sz="3600" dirty="0">
              <a:solidFill>
                <a:srgbClr val="404040"/>
              </a:solidFill>
              <a:latin typeface="Calibri" charset="0"/>
            </a:endParaRPr>
          </a:p>
          <a:p>
            <a:pPr marL="402336" lvl="1" indent="0">
              <a:buNone/>
            </a:pPr>
            <a:r>
              <a:rPr lang="en-US" sz="3600" dirty="0">
                <a:solidFill>
                  <a:srgbClr val="404040"/>
                </a:solidFill>
                <a:latin typeface="Calibri" charset="0"/>
              </a:rPr>
              <a:t>Kernel&lt;&lt;&lt;</a:t>
            </a:r>
            <a:r>
              <a:rPr lang="en-US" sz="3600" dirty="0" err="1">
                <a:solidFill>
                  <a:srgbClr val="404040"/>
                </a:solidFill>
                <a:latin typeface="Calibri" charset="0"/>
              </a:rPr>
              <a:t>dimGrid</a:t>
            </a:r>
            <a:r>
              <a:rPr lang="en-US" sz="3600" dirty="0">
                <a:solidFill>
                  <a:srgbClr val="404040"/>
                </a:solidFill>
                <a:latin typeface="Calibri" charset="0"/>
              </a:rPr>
              <a:t>, </a:t>
            </a:r>
            <a:r>
              <a:rPr lang="en-US" sz="3600" dirty="0" err="1">
                <a:solidFill>
                  <a:srgbClr val="404040"/>
                </a:solidFill>
                <a:latin typeface="Calibri" charset="0"/>
              </a:rPr>
              <a:t>dimBlock</a:t>
            </a:r>
            <a:r>
              <a:rPr lang="en-US" sz="3600" dirty="0">
                <a:solidFill>
                  <a:srgbClr val="404040"/>
                </a:solidFill>
                <a:latin typeface="Calibri" charset="0"/>
              </a:rPr>
              <a:t>&gt;&gt;&gt;(…);</a:t>
            </a:r>
          </a:p>
          <a:p>
            <a:pPr marL="402336" lvl="1" indent="0">
              <a:buNone/>
            </a:pPr>
            <a:endParaRPr lang="en-US" sz="3600" dirty="0">
              <a:solidFill>
                <a:srgbClr val="404040"/>
              </a:solidFill>
              <a:latin typeface="Calibri" charset="0"/>
            </a:endParaRPr>
          </a:p>
          <a:p>
            <a:pPr lvl="1"/>
            <a:r>
              <a:rPr lang="en-US" sz="3600" dirty="0">
                <a:solidFill>
                  <a:srgbClr val="00B050"/>
                </a:solidFill>
                <a:latin typeface="Calibri" charset="0"/>
              </a:rPr>
              <a:t>However, we'll often only work with 1</a:t>
            </a:r>
            <a:br>
              <a:rPr lang="en-US" sz="3600" dirty="0">
                <a:solidFill>
                  <a:srgbClr val="00B050"/>
                </a:solidFill>
                <a:latin typeface="Calibri" charset="0"/>
              </a:rPr>
            </a:br>
            <a:r>
              <a:rPr lang="en-US" sz="3600" dirty="0">
                <a:solidFill>
                  <a:srgbClr val="00B050"/>
                </a:solidFill>
                <a:latin typeface="Calibri"/>
              </a:rPr>
              <a:t>dimensional grids </a:t>
            </a:r>
            <a:r>
              <a:rPr lang="en-US" sz="3600" dirty="0">
                <a:solidFill>
                  <a:srgbClr val="00B050"/>
                </a:solidFill>
                <a:latin typeface="Calibri" charset="0"/>
              </a:rPr>
              <a:t>and blocks</a:t>
            </a:r>
          </a:p>
          <a:p>
            <a:pPr lvl="1"/>
            <a:r>
              <a:rPr lang="en-US" sz="3460" dirty="0">
                <a:solidFill>
                  <a:srgbClr val="404040"/>
                </a:solidFill>
                <a:latin typeface="Calibri" charset="0"/>
              </a:rPr>
              <a:t>e.g. Kernel&lt;&lt;&lt;</a:t>
            </a:r>
            <a:r>
              <a:rPr lang="en-US" sz="3460" dirty="0" err="1">
                <a:solidFill>
                  <a:srgbClr val="404040"/>
                </a:solidFill>
                <a:latin typeface="Calibri" charset="0"/>
              </a:rPr>
              <a:t>block_count</a:t>
            </a:r>
            <a:r>
              <a:rPr lang="en-US" sz="3460" dirty="0">
                <a:solidFill>
                  <a:srgbClr val="404040"/>
                </a:solidFill>
                <a:latin typeface="Calibri" charset="0"/>
              </a:rPr>
              <a:t>, </a:t>
            </a:r>
            <a:r>
              <a:rPr lang="en-US" sz="3460" dirty="0" err="1">
                <a:solidFill>
                  <a:srgbClr val="404040"/>
                </a:solidFill>
                <a:latin typeface="Calibri" charset="0"/>
              </a:rPr>
              <a:t>block_size</a:t>
            </a:r>
            <a:r>
              <a:rPr lang="en-US" sz="3460" dirty="0">
                <a:solidFill>
                  <a:srgbClr val="404040"/>
                </a:solidFill>
                <a:latin typeface="Calibri" charset="0"/>
              </a:rPr>
              <a:t>&gt;&gt;&gt;(…);</a:t>
            </a:r>
          </a:p>
        </p:txBody>
      </p:sp>
    </p:spTree>
    <p:extLst>
      <p:ext uri="{BB962C8B-B14F-4D97-AF65-F5344CB8AC3E}">
        <p14:creationId xmlns:p14="http://schemas.microsoft.com/office/powerpoint/2010/main" val="96684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573210"/>
            <a:ext cx="15087600" cy="1560392"/>
          </a:xfrm>
        </p:spPr>
        <p:txBody>
          <a:bodyPr/>
          <a:lstStyle/>
          <a:p>
            <a:r>
              <a:rPr lang="en-US" dirty="0">
                <a:latin typeface="Calibri Light" charset="0"/>
              </a:rPr>
              <a:t>Inside a GPU </a:t>
            </a:r>
          </a:p>
        </p:txBody>
      </p:sp>
      <p:pic>
        <p:nvPicPr>
          <p:cNvPr id="9" name="Picture 3" descr="C:\Users\Kevin\Downloads\cuda_h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2385" y="1981200"/>
            <a:ext cx="8521194" cy="1067018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04800" y="3630370"/>
            <a:ext cx="10439532" cy="8967224"/>
          </a:xfrm>
          <a:prstGeom prst="rect">
            <a:avLst/>
          </a:prstGeom>
        </p:spPr>
        <p:txBody>
          <a:bodyPr vert="horz" lIns="0" tIns="91440" rIns="0" bIns="9144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000" dirty="0">
                <a:solidFill>
                  <a:srgbClr val="404040"/>
                </a:solidFill>
                <a:latin typeface="Calibri"/>
              </a:rPr>
              <a:t>Maximum number of threads per block</a:t>
            </a:r>
            <a:br>
              <a:rPr lang="en-US" sz="4000" dirty="0">
                <a:solidFill>
                  <a:srgbClr val="404040"/>
                </a:solidFill>
                <a:latin typeface="Calibri"/>
              </a:rPr>
            </a:br>
            <a:r>
              <a:rPr lang="en-US" sz="4000" dirty="0">
                <a:solidFill>
                  <a:srgbClr val="404040"/>
                </a:solidFill>
                <a:latin typeface="Calibri"/>
              </a:rPr>
              <a:t>count is usually 512 or 1024 depending</a:t>
            </a:r>
            <a:br>
              <a:rPr lang="en-US" sz="4000" dirty="0">
                <a:solidFill>
                  <a:srgbClr val="404040"/>
                </a:solidFill>
                <a:latin typeface="Calibri"/>
              </a:rPr>
            </a:br>
            <a:r>
              <a:rPr lang="en-US" sz="4000" dirty="0">
                <a:solidFill>
                  <a:srgbClr val="404040"/>
                </a:solidFill>
                <a:latin typeface="Calibri"/>
              </a:rPr>
              <a:t>on the machine</a:t>
            </a:r>
          </a:p>
          <a:p>
            <a:r>
              <a:rPr lang="en-US" sz="4000" dirty="0">
                <a:solidFill>
                  <a:srgbClr val="404040"/>
                </a:solidFill>
                <a:latin typeface="Calibri"/>
              </a:rPr>
              <a:t>Maximum number of blocks per grid is</a:t>
            </a:r>
            <a:br>
              <a:rPr lang="en-US" sz="4000" dirty="0">
                <a:solidFill>
                  <a:srgbClr val="404040"/>
                </a:solidFill>
                <a:latin typeface="Calibri"/>
              </a:rPr>
            </a:br>
            <a:r>
              <a:rPr lang="en-US" sz="4000" dirty="0">
                <a:solidFill>
                  <a:srgbClr val="404040"/>
                </a:solidFill>
                <a:latin typeface="Calibri"/>
              </a:rPr>
              <a:t>usually 65535</a:t>
            </a:r>
          </a:p>
          <a:p>
            <a:pPr lvl="1"/>
            <a:r>
              <a:rPr lang="en-US" sz="4000" dirty="0">
                <a:solidFill>
                  <a:srgbClr val="404040"/>
                </a:solidFill>
                <a:latin typeface="Calibri"/>
              </a:rPr>
              <a:t>If you go over either of these numbers</a:t>
            </a:r>
            <a:br>
              <a:rPr lang="en-US" sz="4000" dirty="0">
                <a:solidFill>
                  <a:srgbClr val="404040"/>
                </a:solidFill>
                <a:latin typeface="Calibri"/>
              </a:rPr>
            </a:br>
            <a:r>
              <a:rPr lang="en-US" sz="4000" dirty="0">
                <a:solidFill>
                  <a:srgbClr val="404040"/>
                </a:solidFill>
                <a:latin typeface="Calibri"/>
              </a:rPr>
              <a:t>your GPU will just give up or output</a:t>
            </a:r>
            <a:br>
              <a:rPr lang="en-US" sz="4000" dirty="0">
                <a:solidFill>
                  <a:srgbClr val="404040"/>
                </a:solidFill>
                <a:latin typeface="Calibri"/>
              </a:rPr>
            </a:br>
            <a:r>
              <a:rPr lang="en-US" sz="4000" dirty="0">
                <a:solidFill>
                  <a:srgbClr val="404040"/>
                </a:solidFill>
                <a:latin typeface="Calibri"/>
              </a:rPr>
              <a:t>garbage data</a:t>
            </a:r>
          </a:p>
          <a:p>
            <a:pPr lvl="1"/>
            <a:r>
              <a:rPr lang="en-US" sz="4000" dirty="0">
                <a:solidFill>
                  <a:srgbClr val="404040"/>
                </a:solidFill>
                <a:latin typeface="Calibri"/>
              </a:rPr>
              <a:t>Much of GPU programming is dealing</a:t>
            </a:r>
            <a:br>
              <a:rPr lang="en-US" sz="4000" dirty="0">
                <a:solidFill>
                  <a:srgbClr val="404040"/>
                </a:solidFill>
                <a:latin typeface="Calibri"/>
              </a:rPr>
            </a:br>
            <a:r>
              <a:rPr lang="en-US" sz="4000" dirty="0">
                <a:solidFill>
                  <a:srgbClr val="404040"/>
                </a:solidFill>
                <a:latin typeface="Calibri"/>
              </a:rPr>
              <a:t>with this kind of hardware limitations!</a:t>
            </a:r>
            <a:br>
              <a:rPr lang="en-US" sz="4000" dirty="0">
                <a:solidFill>
                  <a:srgbClr val="404040"/>
                </a:solidFill>
                <a:latin typeface="Calibri"/>
              </a:rPr>
            </a:br>
            <a:r>
              <a:rPr lang="en-US" sz="4000" dirty="0">
                <a:solidFill>
                  <a:srgbClr val="404040"/>
                </a:solidFill>
                <a:latin typeface="Calibri"/>
              </a:rPr>
              <a:t>Get used to it</a:t>
            </a:r>
          </a:p>
          <a:p>
            <a:pPr lvl="1"/>
            <a:r>
              <a:rPr lang="en-US" sz="4000" dirty="0">
                <a:solidFill>
                  <a:srgbClr val="404040"/>
                </a:solidFill>
                <a:latin typeface="Calibri"/>
              </a:rPr>
              <a:t>This limitation also means that your</a:t>
            </a:r>
            <a:br>
              <a:rPr lang="en-US" sz="4000" dirty="0">
                <a:solidFill>
                  <a:srgbClr val="404040"/>
                </a:solidFill>
                <a:latin typeface="Calibri"/>
              </a:rPr>
            </a:br>
            <a:r>
              <a:rPr lang="en-US" sz="4000" dirty="0">
                <a:solidFill>
                  <a:srgbClr val="404040"/>
                </a:solidFill>
                <a:latin typeface="Calibri"/>
              </a:rPr>
              <a:t>Kernel must compensate for the fact that</a:t>
            </a:r>
            <a:br>
              <a:rPr lang="en-US" sz="4000" dirty="0">
                <a:solidFill>
                  <a:srgbClr val="404040"/>
                </a:solidFill>
                <a:latin typeface="Calibri"/>
              </a:rPr>
            </a:br>
            <a:r>
              <a:rPr lang="en-US" sz="4000" dirty="0">
                <a:solidFill>
                  <a:srgbClr val="404040"/>
                </a:solidFill>
                <a:latin typeface="Calibri"/>
              </a:rPr>
              <a:t>you may not have enough threads to</a:t>
            </a:r>
            <a:br>
              <a:rPr lang="en-US" sz="4000" dirty="0">
                <a:solidFill>
                  <a:srgbClr val="404040"/>
                </a:solidFill>
                <a:latin typeface="Calibri"/>
              </a:rPr>
            </a:br>
            <a:r>
              <a:rPr lang="en-US" sz="4000" dirty="0">
                <a:solidFill>
                  <a:srgbClr val="404040"/>
                </a:solidFill>
                <a:latin typeface="Calibri"/>
              </a:rPr>
              <a:t>individually allocate to your data points</a:t>
            </a:r>
          </a:p>
          <a:p>
            <a:pPr lvl="2"/>
            <a:r>
              <a:rPr lang="en-US" sz="4000" dirty="0">
                <a:solidFill>
                  <a:srgbClr val="404040"/>
                </a:solidFill>
                <a:latin typeface="Calibri"/>
              </a:rPr>
              <a:t>Will show how to do this later (this lecture)</a:t>
            </a:r>
          </a:p>
        </p:txBody>
      </p:sp>
    </p:spTree>
    <p:extLst>
      <p:ext uri="{BB962C8B-B14F-4D97-AF65-F5344CB8AC3E}">
        <p14:creationId xmlns:p14="http://schemas.microsoft.com/office/powerpoint/2010/main" val="108921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Light" charset="0"/>
              </a:rPr>
              <a:t>Inside a GPU </a:t>
            </a:r>
          </a:p>
        </p:txBody>
      </p:sp>
      <p:pic>
        <p:nvPicPr>
          <p:cNvPr id="9" name="Picture 3" descr="C:\Users\Kevin\Downloads\cuda_h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0459" y="3200400"/>
            <a:ext cx="7547542" cy="945098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066800" y="3657601"/>
            <a:ext cx="9906000" cy="8985658"/>
          </a:xfrm>
          <a:prstGeom prst="rect">
            <a:avLst/>
          </a:prstGeom>
        </p:spPr>
        <p:txBody>
          <a:bodyPr vert="horz" lIns="0" tIns="91440" rIns="0" bIns="9144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000" dirty="0">
                <a:solidFill>
                  <a:srgbClr val="404040"/>
                </a:solidFill>
                <a:latin typeface="Calibri"/>
              </a:rPr>
              <a:t>Each block is assigned to an SM</a:t>
            </a:r>
          </a:p>
          <a:p>
            <a:r>
              <a:rPr lang="en-US" sz="4000" dirty="0">
                <a:solidFill>
                  <a:srgbClr val="404040"/>
                </a:solidFill>
                <a:latin typeface="Calibri"/>
              </a:rPr>
              <a:t>Inside the SM, the block is divided into</a:t>
            </a:r>
            <a:br>
              <a:rPr lang="en-US" sz="4000" dirty="0">
                <a:solidFill>
                  <a:srgbClr val="404040"/>
                </a:solidFill>
                <a:latin typeface="Calibri"/>
              </a:rPr>
            </a:br>
            <a:r>
              <a:rPr lang="en-US" sz="4000" b="1" dirty="0">
                <a:solidFill>
                  <a:srgbClr val="404040"/>
                </a:solidFill>
                <a:latin typeface="Calibri"/>
              </a:rPr>
              <a:t>Warps</a:t>
            </a:r>
            <a:r>
              <a:rPr lang="en-US" sz="4000" dirty="0">
                <a:solidFill>
                  <a:srgbClr val="404040"/>
                </a:solidFill>
                <a:latin typeface="Calibri"/>
              </a:rPr>
              <a:t> of threads</a:t>
            </a:r>
          </a:p>
          <a:p>
            <a:pPr lvl="1"/>
            <a:r>
              <a:rPr lang="en-US" sz="4000" dirty="0">
                <a:solidFill>
                  <a:srgbClr val="404040"/>
                </a:solidFill>
                <a:latin typeface="Calibri"/>
              </a:rPr>
              <a:t>Warps consist of 32 threads </a:t>
            </a:r>
          </a:p>
          <a:p>
            <a:pPr lvl="2"/>
            <a:r>
              <a:rPr lang="en-US" sz="3200" dirty="0">
                <a:solidFill>
                  <a:srgbClr val="404040"/>
                </a:solidFill>
                <a:latin typeface="Calibri"/>
              </a:rPr>
              <a:t>CUDA defined constant in cuda_runtime.h</a:t>
            </a:r>
          </a:p>
          <a:p>
            <a:pPr lvl="1"/>
            <a:r>
              <a:rPr lang="en-US" sz="4000" dirty="0">
                <a:solidFill>
                  <a:srgbClr val="404040"/>
                </a:solidFill>
                <a:latin typeface="Calibri"/>
              </a:rPr>
              <a:t>All 32 threads MUST run the exact</a:t>
            </a:r>
            <a:br>
              <a:rPr lang="en-US" sz="4000" dirty="0">
                <a:solidFill>
                  <a:srgbClr val="404040"/>
                </a:solidFill>
                <a:latin typeface="Calibri"/>
              </a:rPr>
            </a:br>
            <a:r>
              <a:rPr lang="en-US" sz="4000" dirty="0">
                <a:solidFill>
                  <a:srgbClr val="404040"/>
                </a:solidFill>
                <a:latin typeface="Calibri"/>
              </a:rPr>
              <a:t>same set of instructions at the same</a:t>
            </a:r>
            <a:br>
              <a:rPr lang="en-US" sz="4000" dirty="0">
                <a:solidFill>
                  <a:srgbClr val="404040"/>
                </a:solidFill>
                <a:latin typeface="Calibri"/>
              </a:rPr>
            </a:br>
            <a:r>
              <a:rPr lang="en-US" sz="4000" dirty="0">
                <a:solidFill>
                  <a:srgbClr val="404040"/>
                </a:solidFill>
                <a:latin typeface="Calibri"/>
              </a:rPr>
              <a:t>time</a:t>
            </a:r>
          </a:p>
          <a:p>
            <a:pPr lvl="2"/>
            <a:r>
              <a:rPr lang="en-US" sz="4000" dirty="0">
                <a:solidFill>
                  <a:srgbClr val="404040"/>
                </a:solidFill>
                <a:latin typeface="Calibri"/>
              </a:rPr>
              <a:t>Due to the fact that there is only one</a:t>
            </a:r>
            <a:br>
              <a:rPr lang="en-US" sz="4000" dirty="0">
                <a:solidFill>
                  <a:srgbClr val="404040"/>
                </a:solidFill>
                <a:latin typeface="Calibri"/>
              </a:rPr>
            </a:br>
            <a:r>
              <a:rPr lang="en-US" sz="4000" dirty="0">
                <a:solidFill>
                  <a:srgbClr val="404040"/>
                </a:solidFill>
                <a:latin typeface="Calibri"/>
              </a:rPr>
              <a:t>instruction unit</a:t>
            </a:r>
          </a:p>
          <a:p>
            <a:pPr lvl="1"/>
            <a:r>
              <a:rPr lang="en-US" sz="4000" dirty="0">
                <a:solidFill>
                  <a:srgbClr val="404040"/>
                </a:solidFill>
                <a:latin typeface="Calibri"/>
              </a:rPr>
              <a:t>Warps are run concurrently in an SM</a:t>
            </a:r>
          </a:p>
          <a:p>
            <a:pPr lvl="1"/>
            <a:r>
              <a:rPr lang="en-US" sz="4000" dirty="0">
                <a:solidFill>
                  <a:srgbClr val="404040"/>
                </a:solidFill>
                <a:latin typeface="Calibri"/>
              </a:rPr>
              <a:t>If your Kernel tries to have threads do</a:t>
            </a:r>
            <a:br>
              <a:rPr lang="en-US" sz="4000" dirty="0">
                <a:solidFill>
                  <a:srgbClr val="404040"/>
                </a:solidFill>
                <a:latin typeface="Calibri"/>
              </a:rPr>
            </a:br>
            <a:r>
              <a:rPr lang="en-US" sz="4000" dirty="0">
                <a:solidFill>
                  <a:srgbClr val="404040"/>
                </a:solidFill>
                <a:latin typeface="Calibri"/>
              </a:rPr>
              <a:t>different things in a single warp (using</a:t>
            </a:r>
            <a:br>
              <a:rPr lang="en-US" sz="4000" dirty="0">
                <a:solidFill>
                  <a:srgbClr val="404040"/>
                </a:solidFill>
                <a:latin typeface="Calibri"/>
              </a:rPr>
            </a:br>
            <a:r>
              <a:rPr lang="en-US" sz="4000" dirty="0">
                <a:solidFill>
                  <a:srgbClr val="404040"/>
                </a:solidFill>
                <a:latin typeface="Calibri"/>
              </a:rPr>
              <a:t>if statements for example), the two tasks</a:t>
            </a:r>
            <a:br>
              <a:rPr lang="en-US" sz="4000" dirty="0">
                <a:solidFill>
                  <a:srgbClr val="404040"/>
                </a:solidFill>
                <a:latin typeface="Calibri"/>
              </a:rPr>
            </a:br>
            <a:r>
              <a:rPr lang="en-US" sz="4000" dirty="0">
                <a:solidFill>
                  <a:srgbClr val="404040"/>
                </a:solidFill>
                <a:latin typeface="Calibri"/>
              </a:rPr>
              <a:t>will be run sequentially</a:t>
            </a:r>
          </a:p>
          <a:p>
            <a:pPr lvl="2"/>
            <a:r>
              <a:rPr lang="en-US" sz="4000" dirty="0">
                <a:solidFill>
                  <a:srgbClr val="404040"/>
                </a:solidFill>
                <a:latin typeface="Calibri"/>
              </a:rPr>
              <a:t>Called </a:t>
            </a:r>
            <a:r>
              <a:rPr lang="en-US" sz="4000" b="1" dirty="0">
                <a:solidFill>
                  <a:srgbClr val="404040"/>
                </a:solidFill>
                <a:latin typeface="Calibri"/>
              </a:rPr>
              <a:t>Warp Divergence</a:t>
            </a:r>
            <a:r>
              <a:rPr lang="en-US" sz="4000" dirty="0">
                <a:solidFill>
                  <a:srgbClr val="404040"/>
                </a:solidFill>
                <a:latin typeface="Calibri"/>
              </a:rPr>
              <a:t> (NOT GOOD)</a:t>
            </a:r>
            <a:endParaRPr lang="en-US" sz="4000" b="1" dirty="0">
              <a:solidFill>
                <a:srgbClr val="404040"/>
              </a:solidFill>
              <a:latin typeface="Calibri"/>
            </a:endParaRPr>
          </a:p>
        </p:txBody>
      </p:sp>
    </p:spTree>
    <p:extLst>
      <p:ext uri="{BB962C8B-B14F-4D97-AF65-F5344CB8AC3E}">
        <p14:creationId xmlns:p14="http://schemas.microsoft.com/office/powerpoint/2010/main" val="415957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Light" charset="0"/>
              </a:rPr>
              <a:t>Inside a GPU</a:t>
            </a:r>
            <a:br>
              <a:rPr lang="en-US" dirty="0">
                <a:latin typeface="Calibri Light" charset="0"/>
              </a:rPr>
            </a:br>
            <a:r>
              <a:rPr lang="en-US" dirty="0">
                <a:latin typeface="Calibri Light" charset="0"/>
              </a:rPr>
              <a:t>(fun hardware info)</a:t>
            </a:r>
          </a:p>
        </p:txBody>
      </p:sp>
      <p:pic>
        <p:nvPicPr>
          <p:cNvPr id="9" name="Picture 3" descr="C:\Users\Kevin\Downloads\cuda_ha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332" y="3564195"/>
            <a:ext cx="7257016" cy="908718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431234" y="3673597"/>
            <a:ext cx="9313097" cy="8611167"/>
          </a:xfrm>
          <a:prstGeom prst="rect">
            <a:avLst/>
          </a:prstGeom>
        </p:spPr>
        <p:txBody>
          <a:bodyPr vert="horz" lIns="0" tIns="91440" rIns="0" bIns="9144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000" dirty="0">
                <a:solidFill>
                  <a:srgbClr val="404040"/>
                </a:solidFill>
                <a:latin typeface="Calibri"/>
              </a:rPr>
              <a:t>In Fermi Architecture (i.e. GPUs with</a:t>
            </a:r>
            <a:br>
              <a:rPr lang="en-US" sz="4000" dirty="0">
                <a:solidFill>
                  <a:srgbClr val="404040"/>
                </a:solidFill>
                <a:latin typeface="Calibri"/>
              </a:rPr>
            </a:br>
            <a:r>
              <a:rPr lang="en-US" sz="4000" dirty="0">
                <a:solidFill>
                  <a:srgbClr val="404040"/>
                </a:solidFill>
                <a:latin typeface="Calibri"/>
              </a:rPr>
              <a:t>Compute Capability 2.x), each SM has</a:t>
            </a:r>
            <a:br>
              <a:rPr lang="en-US" sz="4000" dirty="0">
                <a:solidFill>
                  <a:srgbClr val="404040"/>
                </a:solidFill>
                <a:latin typeface="Calibri"/>
              </a:rPr>
            </a:br>
            <a:r>
              <a:rPr lang="en-US" sz="4000" dirty="0">
                <a:solidFill>
                  <a:srgbClr val="404040"/>
                </a:solidFill>
                <a:latin typeface="Calibri"/>
              </a:rPr>
              <a:t>32 cores, later architectures have more. </a:t>
            </a:r>
          </a:p>
          <a:p>
            <a:pPr lvl="1"/>
            <a:r>
              <a:rPr lang="en-US" sz="4000" dirty="0">
                <a:solidFill>
                  <a:srgbClr val="404040"/>
                </a:solidFill>
                <a:latin typeface="Calibri"/>
              </a:rPr>
              <a:t>e.g. GTX 400, 500 series</a:t>
            </a:r>
          </a:p>
          <a:p>
            <a:pPr lvl="1"/>
            <a:r>
              <a:rPr lang="en-US" sz="4000" dirty="0">
                <a:solidFill>
                  <a:srgbClr val="00B050"/>
                </a:solidFill>
                <a:latin typeface="Calibri"/>
              </a:rPr>
              <a:t>32 cores is not what makes each</a:t>
            </a:r>
            <a:br>
              <a:rPr lang="en-US" sz="4000" dirty="0">
                <a:solidFill>
                  <a:srgbClr val="00B050"/>
                </a:solidFill>
                <a:latin typeface="Calibri"/>
              </a:rPr>
            </a:br>
            <a:r>
              <a:rPr lang="en-US" sz="4000" dirty="0">
                <a:solidFill>
                  <a:srgbClr val="00B050"/>
                </a:solidFill>
                <a:latin typeface="Calibri"/>
              </a:rPr>
              <a:t>warp have 32 threads</a:t>
            </a:r>
            <a:r>
              <a:rPr lang="en-US" sz="4000" dirty="0">
                <a:solidFill>
                  <a:srgbClr val="404040"/>
                </a:solidFill>
                <a:latin typeface="Calibri"/>
              </a:rPr>
              <a:t>. Previous</a:t>
            </a:r>
            <a:br>
              <a:rPr lang="en-US" sz="4000" dirty="0">
                <a:solidFill>
                  <a:srgbClr val="404040"/>
                </a:solidFill>
                <a:latin typeface="Calibri"/>
              </a:rPr>
            </a:br>
            <a:r>
              <a:rPr lang="en-US" sz="4000" dirty="0">
                <a:solidFill>
                  <a:srgbClr val="404040"/>
                </a:solidFill>
                <a:latin typeface="Calibri"/>
              </a:rPr>
              <a:t>architecture also had 32 threads per</a:t>
            </a:r>
            <a:br>
              <a:rPr lang="en-US" sz="4000" dirty="0">
                <a:solidFill>
                  <a:srgbClr val="404040"/>
                </a:solidFill>
                <a:latin typeface="Calibri"/>
              </a:rPr>
            </a:br>
            <a:r>
              <a:rPr lang="en-US" sz="4000" dirty="0">
                <a:solidFill>
                  <a:srgbClr val="404040"/>
                </a:solidFill>
                <a:latin typeface="Calibri"/>
              </a:rPr>
              <a:t>warp but had less than 32 cores per SM</a:t>
            </a:r>
          </a:p>
          <a:p>
            <a:pPr lvl="1"/>
            <a:endParaRPr lang="en-US" sz="4000" dirty="0">
              <a:solidFill>
                <a:srgbClr val="404040"/>
              </a:solidFill>
              <a:latin typeface="Calibri"/>
            </a:endParaRPr>
          </a:p>
          <a:p>
            <a:pPr lvl="1"/>
            <a:r>
              <a:rPr lang="en-US" sz="4000" dirty="0">
                <a:solidFill>
                  <a:srgbClr val="404040"/>
                </a:solidFill>
                <a:latin typeface="Calibri"/>
              </a:rPr>
              <a:t>Some early Pascal (2016) GPUs (GP100) had 64 cores per SM, but later chips in that generation (GP104) had 128 core model.</a:t>
            </a:r>
          </a:p>
          <a:p>
            <a:pPr lvl="1"/>
            <a:r>
              <a:rPr lang="en-US" sz="4000" dirty="0">
                <a:solidFill>
                  <a:srgbClr val="404040"/>
                </a:solidFill>
                <a:latin typeface="Calibri"/>
              </a:rPr>
              <a:t> </a:t>
            </a:r>
          </a:p>
          <a:p>
            <a:pPr lvl="1"/>
            <a:r>
              <a:rPr lang="en-US" sz="4000" dirty="0">
                <a:solidFill>
                  <a:srgbClr val="00B050"/>
                </a:solidFill>
                <a:latin typeface="Calibri"/>
              </a:rPr>
              <a:t>Turing</a:t>
            </a:r>
            <a:r>
              <a:rPr lang="en-US" sz="4000" dirty="0">
                <a:solidFill>
                  <a:srgbClr val="404040"/>
                </a:solidFill>
                <a:latin typeface="Calibri"/>
              </a:rPr>
              <a:t> (2018) maintains 128 core standard</a:t>
            </a:r>
          </a:p>
          <a:p>
            <a:pPr lvl="1"/>
            <a:endParaRPr lang="en-US" sz="4000" dirty="0">
              <a:solidFill>
                <a:srgbClr val="404040"/>
              </a:solidFill>
              <a:latin typeface="Calibri"/>
            </a:endParaRPr>
          </a:p>
          <a:p>
            <a:pPr marL="201168" lvl="1" indent="0">
              <a:buNone/>
            </a:pPr>
            <a:r>
              <a:rPr lang="en-US" sz="4000" dirty="0">
                <a:solidFill>
                  <a:srgbClr val="C00000"/>
                </a:solidFill>
                <a:latin typeface="Calibri"/>
              </a:rPr>
              <a:t>Our </a:t>
            </a:r>
            <a:r>
              <a:rPr lang="en-US" sz="4000" dirty="0" err="1">
                <a:solidFill>
                  <a:srgbClr val="C00000"/>
                </a:solidFill>
                <a:latin typeface="Calibri"/>
              </a:rPr>
              <a:t>Snotra</a:t>
            </a:r>
            <a:r>
              <a:rPr lang="en-US" sz="4000" dirty="0">
                <a:solidFill>
                  <a:srgbClr val="C00000"/>
                </a:solidFill>
                <a:latin typeface="Calibri"/>
              </a:rPr>
              <a:t> server have 20  T4 GPUs each</a:t>
            </a:r>
          </a:p>
        </p:txBody>
      </p:sp>
    </p:spTree>
    <p:extLst>
      <p:ext uri="{BB962C8B-B14F-4D97-AF65-F5344CB8AC3E}">
        <p14:creationId xmlns:p14="http://schemas.microsoft.com/office/powerpoint/2010/main" val="4083416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573209"/>
            <a:ext cx="8412480" cy="679121"/>
          </a:xfrm>
        </p:spPr>
        <p:txBody>
          <a:bodyPr/>
          <a:lstStyle/>
          <a:p>
            <a:r>
              <a:rPr lang="en-US" dirty="0"/>
              <a:t>Streaming Multiprocessor</a:t>
            </a:r>
          </a:p>
        </p:txBody>
      </p:sp>
      <p:pic>
        <p:nvPicPr>
          <p:cNvPr id="5" name="Picture 4">
            <a:extLst>
              <a:ext uri="{FF2B5EF4-FFF2-40B4-BE49-F238E27FC236}">
                <a16:creationId xmlns:a16="http://schemas.microsoft.com/office/drawing/2014/main" id="{3F699C85-7A28-42CE-9A47-F7F631390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3200" y="48410"/>
            <a:ext cx="7924800" cy="13886500"/>
          </a:xfrm>
          <a:prstGeom prst="rect">
            <a:avLst/>
          </a:prstGeom>
        </p:spPr>
      </p:pic>
      <p:sp>
        <p:nvSpPr>
          <p:cNvPr id="6" name="TextBox 5">
            <a:extLst>
              <a:ext uri="{FF2B5EF4-FFF2-40B4-BE49-F238E27FC236}">
                <a16:creationId xmlns:a16="http://schemas.microsoft.com/office/drawing/2014/main" id="{03E6EA2A-D775-4E62-B27B-CD59A5BB96A0}"/>
              </a:ext>
            </a:extLst>
          </p:cNvPr>
          <p:cNvSpPr txBox="1"/>
          <p:nvPr/>
        </p:nvSpPr>
        <p:spPr>
          <a:xfrm>
            <a:off x="1280160" y="1654194"/>
            <a:ext cx="9144000" cy="11787842"/>
          </a:xfrm>
          <a:prstGeom prst="rect">
            <a:avLst/>
          </a:prstGeom>
          <a:noFill/>
        </p:spPr>
        <p:txBody>
          <a:bodyPr wrap="square" rtlCol="0">
            <a:spAutoFit/>
          </a:bodyPr>
          <a:lstStyle/>
          <a:p>
            <a:pPr marL="571500" indent="-571500">
              <a:buFont typeface="Arial" panose="020B0604020202020204" pitchFamily="34" charset="0"/>
              <a:buChar char="•"/>
            </a:pPr>
            <a:r>
              <a:rPr lang="en-US" sz="4000" dirty="0"/>
              <a:t>Shown here is a Pascal GP104 GPU Streaming Multiprocessor that can be found in a GTX1080 graphics card. </a:t>
            </a:r>
          </a:p>
          <a:p>
            <a:pPr marL="571500" indent="-571500">
              <a:buFont typeface="Arial" panose="020B0604020202020204" pitchFamily="34" charset="0"/>
              <a:buChar char="•"/>
            </a:pPr>
            <a:r>
              <a:rPr lang="en-US" sz="4000" dirty="0"/>
              <a:t>The exact amount of Cache and Shared Memory differ between GPU models, and even more so between different architectures.</a:t>
            </a:r>
          </a:p>
          <a:p>
            <a:pPr marL="1485900" lvl="1" indent="-571500">
              <a:buFont typeface="Arial" panose="020B0604020202020204" pitchFamily="34" charset="0"/>
              <a:buChar char="•"/>
            </a:pPr>
            <a:r>
              <a:rPr lang="en-US" sz="4000" dirty="0"/>
              <a:t>Whitepapers with exact information can be gotten from Nvidia (use Google)</a:t>
            </a:r>
          </a:p>
          <a:p>
            <a:pPr marL="1485900" lvl="1" indent="-571500">
              <a:buFont typeface="Arial" panose="020B0604020202020204" pitchFamily="34" charset="0"/>
              <a:buChar char="•"/>
            </a:pPr>
            <a:r>
              <a:rPr lang="en-US" sz="4000" dirty="0">
                <a:hlinkClick r:id="rId4"/>
              </a:rPr>
              <a:t>https://international.download.nvidia.com/geforce-com/international/pdfs/GeForce_GTX_1080_Whitepaper_FINAL.pdf</a:t>
            </a:r>
            <a:r>
              <a:rPr lang="en-US" sz="4000" dirty="0"/>
              <a:t> </a:t>
            </a:r>
          </a:p>
          <a:p>
            <a:pPr marL="1485900" lvl="1" indent="-571500">
              <a:buFont typeface="Arial" panose="020B0604020202020204" pitchFamily="34" charset="0"/>
              <a:buChar char="•"/>
            </a:pPr>
            <a:r>
              <a:rPr lang="en-US" sz="4000" dirty="0">
                <a:hlinkClick r:id="rId5"/>
              </a:rPr>
              <a:t>http://www.nvidia.com/content/PDF/product-specifications/GeForce_GTX_680_Whitepaper_FINAL.pdf</a:t>
            </a:r>
            <a:r>
              <a:rPr lang="en-US" sz="4000" dirty="0"/>
              <a:t> </a:t>
            </a:r>
          </a:p>
          <a:p>
            <a:pPr marL="1485900" lvl="1" indent="-571500">
              <a:buFont typeface="Arial" panose="020B0604020202020204" pitchFamily="34" charset="0"/>
              <a:buChar char="•"/>
            </a:pPr>
            <a:r>
              <a:rPr lang="en-US" sz="4000" dirty="0"/>
              <a:t>“</a:t>
            </a:r>
            <a:r>
              <a:rPr lang="en-US" sz="4000" dirty="0" err="1"/>
              <a:t>nvidia</a:t>
            </a:r>
            <a:r>
              <a:rPr lang="en-US" sz="4000" dirty="0"/>
              <a:t> </a:t>
            </a:r>
            <a:r>
              <a:rPr lang="en-US" sz="4000" dirty="0" err="1"/>
              <a:t>kepler</a:t>
            </a:r>
            <a:r>
              <a:rPr lang="en-US" sz="4000" dirty="0"/>
              <a:t> whitepaper” </a:t>
            </a:r>
          </a:p>
        </p:txBody>
      </p:sp>
    </p:spTree>
    <p:extLst>
      <p:ext uri="{BB962C8B-B14F-4D97-AF65-F5344CB8AC3E}">
        <p14:creationId xmlns:p14="http://schemas.microsoft.com/office/powerpoint/2010/main" val="333671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5C761-C251-ADB2-2494-797D33AC3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C1E0D-7369-046F-BD43-D8A267BD36A4}"/>
              </a:ext>
            </a:extLst>
          </p:cNvPr>
          <p:cNvSpPr>
            <a:spLocks noGrp="1"/>
          </p:cNvSpPr>
          <p:nvPr>
            <p:ph type="title"/>
          </p:nvPr>
        </p:nvSpPr>
        <p:spPr>
          <a:xfrm>
            <a:off x="1928191" y="184152"/>
            <a:ext cx="13388009" cy="3016251"/>
          </a:xfrm>
        </p:spPr>
        <p:txBody>
          <a:bodyPr/>
          <a:lstStyle/>
          <a:p>
            <a:r>
              <a:rPr lang="en-NO" b="1" dirty="0">
                <a:latin typeface="+mn-lt"/>
              </a:rPr>
              <a:t>CUDA Kernel – indexing</a:t>
            </a:r>
            <a:br>
              <a:rPr lang="en-NO" b="1" dirty="0">
                <a:latin typeface="+mn-lt"/>
              </a:rPr>
            </a:br>
            <a:r>
              <a:rPr lang="en-NO" b="1" dirty="0">
                <a:latin typeface="+mn-lt"/>
              </a:rPr>
              <a:t>Thread Hierarchy</a:t>
            </a:r>
            <a:br>
              <a:rPr lang="en-NO" b="1" dirty="0">
                <a:latin typeface="+mn-lt"/>
              </a:rPr>
            </a:br>
            <a:r>
              <a:rPr lang="en-NO" sz="4000" b="1" dirty="0">
                <a:latin typeface="+mn-lt"/>
              </a:rPr>
              <a:t>(based on Bart VB slides)</a:t>
            </a:r>
          </a:p>
        </p:txBody>
      </p:sp>
      <p:sp>
        <p:nvSpPr>
          <p:cNvPr id="3" name="Content Placeholder 2">
            <a:extLst>
              <a:ext uri="{FF2B5EF4-FFF2-40B4-BE49-F238E27FC236}">
                <a16:creationId xmlns:a16="http://schemas.microsoft.com/office/drawing/2014/main" id="{C34B4E10-4FCA-4163-28F5-FDE70DFB7E00}"/>
              </a:ext>
            </a:extLst>
          </p:cNvPr>
          <p:cNvSpPr>
            <a:spLocks noGrp="1"/>
          </p:cNvSpPr>
          <p:nvPr>
            <p:ph idx="1"/>
          </p:nvPr>
        </p:nvSpPr>
        <p:spPr>
          <a:xfrm>
            <a:off x="1615108" y="4393097"/>
            <a:ext cx="7528892" cy="7011778"/>
          </a:xfrm>
        </p:spPr>
        <p:txBody>
          <a:bodyPr/>
          <a:lstStyle/>
          <a:p>
            <a:pPr marL="0" indent="0">
              <a:buNone/>
            </a:pPr>
            <a:r>
              <a:rPr lang="en-US" sz="3600" dirty="0">
                <a:effectLst/>
                <a:latin typeface="Helvetica" pitchFamily="2" charset="0"/>
              </a:rPr>
              <a:t>An SM can only have a certain number of threads active at the same time (usually 2048)</a:t>
            </a:r>
          </a:p>
          <a:p>
            <a:r>
              <a:rPr lang="en-US" sz="3600" dirty="0">
                <a:effectLst/>
                <a:latin typeface="Helvetica" pitchFamily="2" charset="0"/>
              </a:rPr>
              <a:t>Our problems are usually much larger, and we tend to use many threads</a:t>
            </a:r>
          </a:p>
          <a:p>
            <a:endParaRPr lang="en-US" sz="3600" dirty="0">
              <a:effectLst/>
              <a:latin typeface="Helvetica" pitchFamily="2" charset="0"/>
            </a:endParaRPr>
          </a:p>
          <a:p>
            <a:pPr marL="0" indent="0">
              <a:buNone/>
            </a:pPr>
            <a:r>
              <a:rPr lang="en-US" sz="3600" dirty="0">
                <a:effectLst/>
                <a:latin typeface="Helvetica" pitchFamily="2" charset="0"/>
              </a:rPr>
              <a:t>→ Solution: thread hierarchy</a:t>
            </a:r>
          </a:p>
          <a:p>
            <a:endParaRPr lang="en-US" sz="3200" dirty="0">
              <a:solidFill>
                <a:srgbClr val="0000FF"/>
              </a:solidFill>
              <a:effectLst/>
              <a:latin typeface="Helvetica" pitchFamily="2" charset="0"/>
            </a:endParaRPr>
          </a:p>
        </p:txBody>
      </p:sp>
      <p:pic>
        <p:nvPicPr>
          <p:cNvPr id="4" name="Picture 3">
            <a:extLst>
              <a:ext uri="{FF2B5EF4-FFF2-40B4-BE49-F238E27FC236}">
                <a16:creationId xmlns:a16="http://schemas.microsoft.com/office/drawing/2014/main" id="{1CD03A59-BD0E-2FB1-3063-E07A812EB97E}"/>
              </a:ext>
            </a:extLst>
          </p:cNvPr>
          <p:cNvPicPr>
            <a:picLocks noChangeAspect="1"/>
          </p:cNvPicPr>
          <p:nvPr/>
        </p:nvPicPr>
        <p:blipFill>
          <a:blip r:embed="rId2"/>
          <a:stretch>
            <a:fillRect/>
          </a:stretch>
        </p:blipFill>
        <p:spPr>
          <a:xfrm>
            <a:off x="10076586" y="184152"/>
            <a:ext cx="8211414" cy="1275426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1836BE0-AFE7-D8A7-5D10-04931DC86805}"/>
                  </a:ext>
                </a:extLst>
              </p14:cNvPr>
              <p14:cNvContentPartPr/>
              <p14:nvPr/>
            </p14:nvContentPartPr>
            <p14:xfrm>
              <a:off x="6273535" y="7199504"/>
              <a:ext cx="7278120" cy="3888720"/>
            </p14:xfrm>
          </p:contentPart>
        </mc:Choice>
        <mc:Fallback>
          <p:pic>
            <p:nvPicPr>
              <p:cNvPr id="5" name="Ink 4">
                <a:extLst>
                  <a:ext uri="{FF2B5EF4-FFF2-40B4-BE49-F238E27FC236}">
                    <a16:creationId xmlns:a16="http://schemas.microsoft.com/office/drawing/2014/main" id="{D1836BE0-AFE7-D8A7-5D10-04931DC86805}"/>
                  </a:ext>
                </a:extLst>
              </p:cNvPr>
              <p:cNvPicPr/>
              <p:nvPr/>
            </p:nvPicPr>
            <p:blipFill>
              <a:blip r:embed="rId4"/>
              <a:stretch>
                <a:fillRect/>
              </a:stretch>
            </p:blipFill>
            <p:spPr>
              <a:xfrm>
                <a:off x="6219895" y="7091864"/>
                <a:ext cx="7385760" cy="4104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BACB072-7291-2692-9336-F0659A17F69B}"/>
                  </a:ext>
                </a:extLst>
              </p14:cNvPr>
              <p14:cNvContentPartPr/>
              <p14:nvPr/>
            </p14:nvContentPartPr>
            <p14:xfrm>
              <a:off x="8656375" y="2127824"/>
              <a:ext cx="5171760" cy="7700400"/>
            </p14:xfrm>
          </p:contentPart>
        </mc:Choice>
        <mc:Fallback>
          <p:pic>
            <p:nvPicPr>
              <p:cNvPr id="6" name="Ink 5">
                <a:extLst>
                  <a:ext uri="{FF2B5EF4-FFF2-40B4-BE49-F238E27FC236}">
                    <a16:creationId xmlns:a16="http://schemas.microsoft.com/office/drawing/2014/main" id="{1BACB072-7291-2692-9336-F0659A17F69B}"/>
                  </a:ext>
                </a:extLst>
              </p:cNvPr>
              <p:cNvPicPr/>
              <p:nvPr/>
            </p:nvPicPr>
            <p:blipFill>
              <a:blip r:embed="rId6"/>
              <a:stretch>
                <a:fillRect/>
              </a:stretch>
            </p:blipFill>
            <p:spPr>
              <a:xfrm>
                <a:off x="8602375" y="2019824"/>
                <a:ext cx="5279400" cy="7916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118F870-1A3E-9612-459C-10E26C2E1646}"/>
                  </a:ext>
                </a:extLst>
              </p14:cNvPr>
              <p14:cNvContentPartPr/>
              <p14:nvPr/>
            </p14:nvContentPartPr>
            <p14:xfrm>
              <a:off x="11410735" y="3588704"/>
              <a:ext cx="5883480" cy="571680"/>
            </p14:xfrm>
          </p:contentPart>
        </mc:Choice>
        <mc:Fallback>
          <p:pic>
            <p:nvPicPr>
              <p:cNvPr id="7" name="Ink 6">
                <a:extLst>
                  <a:ext uri="{FF2B5EF4-FFF2-40B4-BE49-F238E27FC236}">
                    <a16:creationId xmlns:a16="http://schemas.microsoft.com/office/drawing/2014/main" id="{3118F870-1A3E-9612-459C-10E26C2E1646}"/>
                  </a:ext>
                </a:extLst>
              </p:cNvPr>
              <p:cNvPicPr/>
              <p:nvPr/>
            </p:nvPicPr>
            <p:blipFill>
              <a:blip r:embed="rId8"/>
              <a:stretch>
                <a:fillRect/>
              </a:stretch>
            </p:blipFill>
            <p:spPr>
              <a:xfrm>
                <a:off x="11356735" y="3481064"/>
                <a:ext cx="5991120" cy="787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21AF7EE3-07D0-5AAE-376F-2C8D71F34D3B}"/>
                  </a:ext>
                </a:extLst>
              </p14:cNvPr>
              <p14:cNvContentPartPr/>
              <p14:nvPr/>
            </p14:nvContentPartPr>
            <p14:xfrm>
              <a:off x="11439175" y="6971264"/>
              <a:ext cx="5691600" cy="1556280"/>
            </p14:xfrm>
          </p:contentPart>
        </mc:Choice>
        <mc:Fallback>
          <p:pic>
            <p:nvPicPr>
              <p:cNvPr id="8" name="Ink 7">
                <a:extLst>
                  <a:ext uri="{FF2B5EF4-FFF2-40B4-BE49-F238E27FC236}">
                    <a16:creationId xmlns:a16="http://schemas.microsoft.com/office/drawing/2014/main" id="{21AF7EE3-07D0-5AAE-376F-2C8D71F34D3B}"/>
                  </a:ext>
                </a:extLst>
              </p:cNvPr>
              <p:cNvPicPr/>
              <p:nvPr/>
            </p:nvPicPr>
            <p:blipFill>
              <a:blip r:embed="rId10"/>
              <a:stretch>
                <a:fillRect/>
              </a:stretch>
            </p:blipFill>
            <p:spPr>
              <a:xfrm>
                <a:off x="11385535" y="6863264"/>
                <a:ext cx="5799240" cy="1771920"/>
              </a:xfrm>
              <a:prstGeom prst="rect">
                <a:avLst/>
              </a:prstGeom>
            </p:spPr>
          </p:pic>
        </mc:Fallback>
      </mc:AlternateContent>
    </p:spTree>
    <p:extLst>
      <p:ext uri="{BB962C8B-B14F-4D97-AF65-F5344CB8AC3E}">
        <p14:creationId xmlns:p14="http://schemas.microsoft.com/office/powerpoint/2010/main" val="254962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4E59-EB20-F1E5-9FAD-6626770D7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2CBF9-D3BB-4CBC-5880-F0F2212FC572}"/>
              </a:ext>
            </a:extLst>
          </p:cNvPr>
          <p:cNvSpPr>
            <a:spLocks noGrp="1"/>
          </p:cNvSpPr>
          <p:nvPr>
            <p:ph type="title"/>
          </p:nvPr>
        </p:nvSpPr>
        <p:spPr>
          <a:xfrm>
            <a:off x="2033954" y="281899"/>
            <a:ext cx="11658600" cy="2286000"/>
          </a:xfrm>
        </p:spPr>
        <p:txBody>
          <a:bodyPr>
            <a:normAutofit/>
          </a:bodyPr>
          <a:lstStyle/>
          <a:p>
            <a:r>
              <a:rPr lang="en-US" sz="6600" b="1" dirty="0">
                <a:solidFill>
                  <a:schemeClr val="accent2"/>
                </a:solidFill>
              </a:rPr>
              <a:t>Outline</a:t>
            </a:r>
          </a:p>
        </p:txBody>
      </p:sp>
      <p:sp>
        <p:nvSpPr>
          <p:cNvPr id="3" name="Text Placeholder 2">
            <a:extLst>
              <a:ext uri="{FF2B5EF4-FFF2-40B4-BE49-F238E27FC236}">
                <a16:creationId xmlns:a16="http://schemas.microsoft.com/office/drawing/2014/main" id="{57C8C6BB-7596-B055-8BA1-9D7F6F41EFC4}"/>
              </a:ext>
            </a:extLst>
          </p:cNvPr>
          <p:cNvSpPr>
            <a:spLocks noGrp="1"/>
          </p:cNvSpPr>
          <p:nvPr>
            <p:ph type="body" sz="half" idx="1"/>
          </p:nvPr>
        </p:nvSpPr>
        <p:spPr>
          <a:xfrm>
            <a:off x="2033954" y="1962403"/>
            <a:ext cx="16254046" cy="10103072"/>
          </a:xfrm>
        </p:spPr>
        <p:txBody>
          <a:bodyPr>
            <a:normAutofit/>
          </a:bodyPr>
          <a:lstStyle/>
          <a:p>
            <a:pPr marL="0" indent="0">
              <a:buNone/>
            </a:pPr>
            <a:endParaRPr lang="en-US" sz="5400" b="1" dirty="0">
              <a:solidFill>
                <a:schemeClr val="tx1"/>
              </a:solidFill>
            </a:endParaRPr>
          </a:p>
          <a:p>
            <a:r>
              <a:rPr lang="en-US" sz="5400" b="1" dirty="0">
                <a:solidFill>
                  <a:schemeClr val="tx1"/>
                </a:solidFill>
              </a:rPr>
              <a:t>CUDA Intro</a:t>
            </a:r>
          </a:p>
          <a:p>
            <a:pPr marL="0" indent="0">
              <a:buNone/>
            </a:pPr>
            <a:r>
              <a:rPr lang="en-US" sz="5400" b="1" dirty="0">
                <a:solidFill>
                  <a:schemeClr val="tx1"/>
                </a:solidFill>
              </a:rPr>
              <a:t>    – review of multiplication example</a:t>
            </a:r>
          </a:p>
          <a:p>
            <a:pPr marL="0" indent="0">
              <a:buNone/>
            </a:pPr>
            <a:r>
              <a:rPr lang="en-US" sz="5400" b="1" dirty="0">
                <a:solidFill>
                  <a:schemeClr val="tx1"/>
                </a:solidFill>
              </a:rPr>
              <a:t>-- CUDA memory system</a:t>
            </a:r>
          </a:p>
          <a:p>
            <a:endParaRPr lang="en-US" sz="5400" b="1" dirty="0">
              <a:solidFill>
                <a:schemeClr val="tx1"/>
              </a:solidFill>
            </a:endParaRPr>
          </a:p>
          <a:p>
            <a:pPr marL="0" indent="0">
              <a:buNone/>
            </a:pPr>
            <a:r>
              <a:rPr lang="en-US" sz="5400" b="1" dirty="0">
                <a:solidFill>
                  <a:schemeClr val="tx1"/>
                </a:solidFill>
              </a:rPr>
              <a:t>Based on</a:t>
            </a:r>
          </a:p>
          <a:p>
            <a:pPr marL="0" indent="0">
              <a:buNone/>
            </a:pPr>
            <a:r>
              <a:rPr lang="en-US" sz="5400" b="1" dirty="0">
                <a:solidFill>
                  <a:schemeClr val="tx1"/>
                </a:solidFill>
              </a:rPr>
              <a:t>  -- </a:t>
            </a:r>
            <a:r>
              <a:rPr lang="en-US" sz="5400" b="1" dirty="0" err="1">
                <a:solidFill>
                  <a:schemeClr val="tx1"/>
                </a:solidFill>
              </a:rPr>
              <a:t>CalTech</a:t>
            </a:r>
            <a:r>
              <a:rPr lang="en-US" sz="5400" b="1" dirty="0">
                <a:solidFill>
                  <a:schemeClr val="tx1"/>
                </a:solidFill>
              </a:rPr>
              <a:t> Slides: 	</a:t>
            </a:r>
            <a:r>
              <a:rPr lang="en-US" sz="5400" b="1" dirty="0">
                <a:solidFill>
                  <a:schemeClr val="tx1"/>
                </a:solidFill>
                <a:hlinkClick r:id="rId2"/>
              </a:rPr>
              <a:t>http://courses.cms.caltech.edu/cs179/</a:t>
            </a:r>
            <a:endParaRPr lang="en-US" sz="5400" b="1" dirty="0">
              <a:solidFill>
                <a:schemeClr val="tx1"/>
              </a:solidFill>
            </a:endParaRPr>
          </a:p>
          <a:p>
            <a:pPr marL="0" indent="0">
              <a:buNone/>
            </a:pPr>
            <a:r>
              <a:rPr lang="en-US" sz="5400" b="1" dirty="0">
                <a:solidFill>
                  <a:schemeClr val="tx1"/>
                </a:solidFill>
              </a:rPr>
              <a:t>	                    </a:t>
            </a:r>
            <a:r>
              <a:rPr lang="en-US" sz="5400" dirty="0">
                <a:solidFill>
                  <a:schemeClr val="tx1"/>
                </a:solidFill>
              </a:rPr>
              <a:t>(taught Spring 2024)</a:t>
            </a:r>
          </a:p>
          <a:p>
            <a:pPr lvl="1"/>
            <a:r>
              <a:rPr lang="en-US" sz="5400" dirty="0">
                <a:solidFill>
                  <a:schemeClr val="tx1"/>
                </a:solidFill>
              </a:rPr>
              <a:t> Elster CUDA draft</a:t>
            </a:r>
          </a:p>
          <a:p>
            <a:pPr lvl="1"/>
            <a:r>
              <a:rPr lang="en-US" sz="5400" dirty="0">
                <a:solidFill>
                  <a:schemeClr val="tx1"/>
                </a:solidFill>
              </a:rPr>
              <a:t> Kirk CUDA Book</a:t>
            </a:r>
          </a:p>
        </p:txBody>
      </p:sp>
      <p:sp>
        <p:nvSpPr>
          <p:cNvPr id="4" name="Shape 217">
            <a:extLst>
              <a:ext uri="{FF2B5EF4-FFF2-40B4-BE49-F238E27FC236}">
                <a16:creationId xmlns:a16="http://schemas.microsoft.com/office/drawing/2014/main" id="{70692A55-6A65-0FB5-F593-293031B05490}"/>
              </a:ext>
            </a:extLst>
          </p:cNvPr>
          <p:cNvSpPr/>
          <p:nvPr/>
        </p:nvSpPr>
        <p:spPr>
          <a:xfrm>
            <a:off x="13692554" y="12570139"/>
            <a:ext cx="3657600" cy="461663"/>
          </a:xfrm>
          <a:prstGeom prst="rect">
            <a:avLst/>
          </a:prstGeom>
          <a:ln w="25400">
            <a:miter lim="400000"/>
          </a:ln>
          <a:extLst>
            <a:ext uri="{C572A759-6A51-4108-AA02-DFA0A04FC94B}">
              <ma14:wrappingTextBoxFlag xmlns="" xmlns:ma14="http://schemas.microsoft.com/office/mac/drawingml/2011/main" val="1"/>
            </a:ext>
          </a:extLst>
        </p:spPr>
        <p:txBody>
          <a:bodyPr tIns="68579" bIns="68579">
            <a:spAutoFit/>
          </a:bodyPr>
          <a:lstStyle>
            <a:lvl1pPr algn="r">
              <a:defRPr sz="2800"/>
            </a:lvl1pPr>
          </a:lstStyle>
          <a:p>
            <a:r>
              <a:rPr lang="nb-NO" sz="2100" dirty="0"/>
              <a:t>Anne C. </a:t>
            </a:r>
            <a:r>
              <a:rPr sz="2100" dirty="0"/>
              <a:t>Elster – </a:t>
            </a:r>
            <a:r>
              <a:rPr lang="nb-NO" sz="2100" dirty="0"/>
              <a:t>2024</a:t>
            </a:r>
            <a:endParaRPr sz="2100" dirty="0"/>
          </a:p>
        </p:txBody>
      </p:sp>
    </p:spTree>
    <p:extLst>
      <p:ext uri="{BB962C8B-B14F-4D97-AF65-F5344CB8AC3E}">
        <p14:creationId xmlns:p14="http://schemas.microsoft.com/office/powerpoint/2010/main" val="32761600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1401124"/>
          </a:xfrm>
          <a:prstGeom prst="rect">
            <a:avLst/>
          </a:prstGeom>
        </p:spPr>
        <p:txBody>
          <a:bodyPr vert="horz" lIns="182880" tIns="91440" rIns="182880" bIns="91440" rtlCol="0" anchor="b">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latin typeface="Calibri Light" charset="0"/>
              </a:rPr>
              <a:t>A[] + B[] -&gt; C[] (again) </a:t>
            </a:r>
            <a:endParaRPr lang="en-US" sz="9600" dirty="0"/>
          </a:p>
        </p:txBody>
      </p:sp>
      <p:pic>
        <p:nvPicPr>
          <p:cNvPr id="3" name="Picture 2" descr="57.png"/>
          <p:cNvPicPr>
            <a:picLocks noChangeAspect="1"/>
          </p:cNvPicPr>
          <p:nvPr/>
        </p:nvPicPr>
        <p:blipFill>
          <a:blip r:embed="rId3" cstate="print"/>
          <a:stretch>
            <a:fillRect/>
          </a:stretch>
        </p:blipFill>
        <p:spPr>
          <a:xfrm>
            <a:off x="1439282" y="1739039"/>
            <a:ext cx="21797318" cy="12283753"/>
          </a:xfrm>
          <a:prstGeom prst="rect">
            <a:avLst/>
          </a:prstGeom>
        </p:spPr>
      </p:pic>
      <p:cxnSp>
        <p:nvCxnSpPr>
          <p:cNvPr id="6" name="Straight Arrow Connector 5"/>
          <p:cNvCxnSpPr/>
          <p:nvPr/>
        </p:nvCxnSpPr>
        <p:spPr>
          <a:xfrm flipV="1">
            <a:off x="1439282" y="8443441"/>
            <a:ext cx="5809520" cy="33182"/>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7327346" y="3230550"/>
            <a:ext cx="446418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17325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1040154"/>
          </a:xfrm>
          <a:prstGeom prst="rect">
            <a:avLst/>
          </a:prstGeom>
        </p:spPr>
        <p:txBody>
          <a:bodyPr vert="horz" lIns="182880" tIns="91440" rIns="182880" bIns="91440" rtlCol="0" anchor="b">
            <a:normAutofit fontScale="7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latin typeface="Calibri Light" charset="0"/>
              </a:rPr>
              <a:t>A[] + B[] -&gt; C[] (again) </a:t>
            </a:r>
          </a:p>
        </p:txBody>
      </p:sp>
      <p:pic>
        <p:nvPicPr>
          <p:cNvPr id="3" name="Picture 2" descr="02.png"/>
          <p:cNvPicPr>
            <a:picLocks noChangeAspect="1"/>
          </p:cNvPicPr>
          <p:nvPr/>
        </p:nvPicPr>
        <p:blipFill>
          <a:blip r:embed="rId3" cstate="print"/>
          <a:stretch>
            <a:fillRect/>
          </a:stretch>
        </p:blipFill>
        <p:spPr>
          <a:xfrm>
            <a:off x="1642966" y="2353829"/>
            <a:ext cx="20812518" cy="11723046"/>
          </a:xfrm>
          <a:prstGeom prst="rect">
            <a:avLst/>
          </a:prstGeom>
        </p:spPr>
      </p:pic>
      <p:cxnSp>
        <p:nvCxnSpPr>
          <p:cNvPr id="5" name="Straight Arrow Connector 4"/>
          <p:cNvCxnSpPr/>
          <p:nvPr/>
        </p:nvCxnSpPr>
        <p:spPr>
          <a:xfrm>
            <a:off x="1218130" y="7472102"/>
            <a:ext cx="6307112"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7328736" y="3212090"/>
            <a:ext cx="446418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59313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6.png"/>
          <p:cNvPicPr>
            <a:picLocks noChangeAspect="1"/>
          </p:cNvPicPr>
          <p:nvPr/>
        </p:nvPicPr>
        <p:blipFill>
          <a:blip r:embed="rId3" cstate="print"/>
          <a:stretch>
            <a:fillRect/>
          </a:stretch>
        </p:blipFill>
        <p:spPr>
          <a:xfrm>
            <a:off x="463149" y="2111862"/>
            <a:ext cx="20123207" cy="11334285"/>
          </a:xfrm>
          <a:prstGeom prst="rect">
            <a:avLst/>
          </a:prstGeom>
        </p:spPr>
      </p:pic>
      <p:sp>
        <p:nvSpPr>
          <p:cNvPr id="10" name="Title 1"/>
          <p:cNvSpPr txBox="1">
            <a:spLocks/>
          </p:cNvSpPr>
          <p:nvPr/>
        </p:nvSpPr>
        <p:spPr>
          <a:xfrm>
            <a:off x="1642966" y="572269"/>
            <a:ext cx="15087600" cy="1157677"/>
          </a:xfrm>
          <a:prstGeom prst="rect">
            <a:avLst/>
          </a:prstGeom>
        </p:spPr>
        <p:txBody>
          <a:bodyPr vert="horz" lIns="182880" tIns="91440" rIns="182880" bIns="9144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t>A[] + B[] -&gt; C[] (new!!)</a:t>
            </a:r>
          </a:p>
        </p:txBody>
      </p:sp>
      <p:cxnSp>
        <p:nvCxnSpPr>
          <p:cNvPr id="6" name="Straight Arrow Connector 5"/>
          <p:cNvCxnSpPr/>
          <p:nvPr/>
        </p:nvCxnSpPr>
        <p:spPr>
          <a:xfrm>
            <a:off x="2446418" y="6897538"/>
            <a:ext cx="378230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2446418" y="8497313"/>
            <a:ext cx="5035492"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40119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for hardware?</a:t>
            </a:r>
          </a:p>
        </p:txBody>
      </p:sp>
      <p:sp>
        <p:nvSpPr>
          <p:cNvPr id="3" name="Content Placeholder 2"/>
          <p:cNvSpPr>
            <a:spLocks noGrp="1"/>
          </p:cNvSpPr>
          <p:nvPr>
            <p:ph idx="1"/>
          </p:nvPr>
        </p:nvSpPr>
        <p:spPr/>
        <p:txBody>
          <a:bodyPr vert="horz" lIns="0" tIns="91440" rIns="0" bIns="91440" rtlCol="0" anchor="t">
            <a:normAutofit/>
          </a:bodyPr>
          <a:lstStyle/>
          <a:p>
            <a:endParaRPr lang="en-US" dirty="0"/>
          </a:p>
        </p:txBody>
      </p:sp>
      <p:pic>
        <p:nvPicPr>
          <p:cNvPr id="5" name="Picture 4"/>
          <p:cNvPicPr>
            <a:picLocks noChangeAspect="1"/>
          </p:cNvPicPr>
          <p:nvPr/>
        </p:nvPicPr>
        <p:blipFill>
          <a:blip r:embed="rId3" cstate="print"/>
          <a:srcRect t="1667" b="1667"/>
          <a:stretch>
            <a:fillRect/>
          </a:stretch>
        </p:blipFill>
        <p:spPr>
          <a:xfrm>
            <a:off x="2895600" y="3505200"/>
            <a:ext cx="12192000" cy="8839200"/>
          </a:xfrm>
          <a:prstGeom prst="rect">
            <a:avLst/>
          </a:prstGeom>
        </p:spPr>
      </p:pic>
    </p:spTree>
    <p:extLst>
      <p:ext uri="{BB962C8B-B14F-4D97-AF65-F5344CB8AC3E}">
        <p14:creationId xmlns:p14="http://schemas.microsoft.com/office/powerpoint/2010/main" val="4014299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1429526"/>
          </a:xfrm>
          <a:prstGeom prst="rect">
            <a:avLst/>
          </a:prstGeom>
        </p:spPr>
        <p:txBody>
          <a:bodyPr vert="horz" lIns="182880" tIns="91440" rIns="182880" bIns="91440" rtlCol="0" anchor="b">
            <a:normAutofit fontScale="6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t>Stuff that will be useful later for C++ coders</a:t>
            </a:r>
          </a:p>
        </p:txBody>
      </p:sp>
      <p:pic>
        <p:nvPicPr>
          <p:cNvPr id="2" name="Picture 1" descr="39.png"/>
          <p:cNvPicPr>
            <a:picLocks noChangeAspect="1"/>
          </p:cNvPicPr>
          <p:nvPr/>
        </p:nvPicPr>
        <p:blipFill>
          <a:blip r:embed="rId3" cstate="print"/>
          <a:stretch>
            <a:fillRect/>
          </a:stretch>
        </p:blipFill>
        <p:spPr>
          <a:xfrm>
            <a:off x="415926" y="3619814"/>
            <a:ext cx="17423932" cy="9811816"/>
          </a:xfrm>
          <a:prstGeom prst="rect">
            <a:avLst/>
          </a:prstGeom>
        </p:spPr>
      </p:pic>
      <p:cxnSp>
        <p:nvCxnSpPr>
          <p:cNvPr id="3" name="Straight Arrow Connector 2"/>
          <p:cNvCxnSpPr/>
          <p:nvPr/>
        </p:nvCxnSpPr>
        <p:spPr>
          <a:xfrm>
            <a:off x="943881" y="7317028"/>
            <a:ext cx="558837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3900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42966" y="572269"/>
            <a:ext cx="15087600" cy="2901514"/>
          </a:xfrm>
          <a:prstGeom prst="rect">
            <a:avLst/>
          </a:prstGeom>
        </p:spPr>
        <p:txBody>
          <a:bodyPr vert="horz" lIns="182880" tIns="91440" rIns="182880" bIns="9144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t>Stuff that will be useful later</a:t>
            </a:r>
          </a:p>
        </p:txBody>
      </p:sp>
      <p:cxnSp>
        <p:nvCxnSpPr>
          <p:cNvPr id="3" name="Straight Arrow Connector 2"/>
          <p:cNvCxnSpPr/>
          <p:nvPr/>
        </p:nvCxnSpPr>
        <p:spPr>
          <a:xfrm>
            <a:off x="943881" y="7317028"/>
            <a:ext cx="5588370" cy="3688"/>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p:pic>
        <p:nvPicPr>
          <p:cNvPr id="4" name="Picture 3" descr="19.png"/>
          <p:cNvPicPr>
            <a:picLocks noChangeAspect="1"/>
          </p:cNvPicPr>
          <p:nvPr/>
        </p:nvPicPr>
        <p:blipFill>
          <a:blip r:embed="rId3" cstate="print"/>
          <a:stretch>
            <a:fillRect/>
          </a:stretch>
        </p:blipFill>
        <p:spPr>
          <a:xfrm>
            <a:off x="374651" y="3579126"/>
            <a:ext cx="17458506" cy="9838608"/>
          </a:xfrm>
          <a:prstGeom prst="rect">
            <a:avLst/>
          </a:prstGeom>
        </p:spPr>
      </p:pic>
    </p:spTree>
    <p:extLst>
      <p:ext uri="{BB962C8B-B14F-4D97-AF65-F5344CB8AC3E}">
        <p14:creationId xmlns:p14="http://schemas.microsoft.com/office/powerpoint/2010/main" val="117675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6.png"/>
          <p:cNvPicPr>
            <a:picLocks noChangeAspect="1"/>
          </p:cNvPicPr>
          <p:nvPr/>
        </p:nvPicPr>
        <p:blipFill>
          <a:blip r:embed="rId3" cstate="print"/>
          <a:stretch>
            <a:fillRect/>
          </a:stretch>
        </p:blipFill>
        <p:spPr>
          <a:xfrm>
            <a:off x="463150" y="2471351"/>
            <a:ext cx="19484960" cy="10974796"/>
          </a:xfrm>
          <a:prstGeom prst="rect">
            <a:avLst/>
          </a:prstGeom>
        </p:spPr>
      </p:pic>
      <p:sp>
        <p:nvSpPr>
          <p:cNvPr id="10" name="Title 1"/>
          <p:cNvSpPr txBox="1">
            <a:spLocks/>
          </p:cNvSpPr>
          <p:nvPr/>
        </p:nvSpPr>
        <p:spPr>
          <a:xfrm>
            <a:off x="1642966" y="572269"/>
            <a:ext cx="15087600" cy="1528380"/>
          </a:xfrm>
          <a:prstGeom prst="rect">
            <a:avLst/>
          </a:prstGeom>
        </p:spPr>
        <p:txBody>
          <a:bodyPr vert="horz" lIns="182880" tIns="91440" rIns="182880" bIns="9144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9600" dirty="0">
                <a:latin typeface="Calibri Light" charset="0"/>
              </a:rPr>
              <a:t>Stuff that will be useful later</a:t>
            </a:r>
            <a:endParaRPr lang="en-US" sz="9600" dirty="0"/>
          </a:p>
        </p:txBody>
      </p:sp>
      <p:cxnSp>
        <p:nvCxnSpPr>
          <p:cNvPr id="7" name="Straight Arrow Connector 6"/>
          <p:cNvCxnSpPr/>
          <p:nvPr/>
        </p:nvCxnSpPr>
        <p:spPr>
          <a:xfrm flipV="1">
            <a:off x="942746" y="5044601"/>
            <a:ext cx="1515500" cy="14746"/>
          </a:xfrm>
          <a:prstGeom prst="straightConnector1">
            <a:avLst/>
          </a:prstGeom>
          <a:ln>
            <a:solidFill>
              <a:srgbClr val="FF0000"/>
            </a:solidFill>
            <a:headEnd type="none"/>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BBB6D27-5D3B-079E-9F03-B2F9E98A8F3A}"/>
                  </a:ext>
                </a:extLst>
              </p14:cNvPr>
              <p14:cNvContentPartPr/>
              <p14:nvPr/>
            </p14:nvContentPartPr>
            <p14:xfrm>
              <a:off x="8483575" y="8852984"/>
              <a:ext cx="2947320" cy="2557800"/>
            </p14:xfrm>
          </p:contentPart>
        </mc:Choice>
        <mc:Fallback>
          <p:pic>
            <p:nvPicPr>
              <p:cNvPr id="2" name="Ink 1">
                <a:extLst>
                  <a:ext uri="{FF2B5EF4-FFF2-40B4-BE49-F238E27FC236}">
                    <a16:creationId xmlns:a16="http://schemas.microsoft.com/office/drawing/2014/main" id="{ABBB6D27-5D3B-079E-9F03-B2F9E98A8F3A}"/>
                  </a:ext>
                </a:extLst>
              </p:cNvPr>
              <p:cNvPicPr/>
              <p:nvPr/>
            </p:nvPicPr>
            <p:blipFill>
              <a:blip r:embed="rId5"/>
              <a:stretch>
                <a:fillRect/>
              </a:stretch>
            </p:blipFill>
            <p:spPr>
              <a:xfrm>
                <a:off x="8429935" y="8744984"/>
                <a:ext cx="3054960" cy="2773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D200C98-C413-5AF2-DD36-AE89F03AACD8}"/>
                  </a:ext>
                </a:extLst>
              </p14:cNvPr>
              <p14:cNvContentPartPr/>
              <p14:nvPr/>
            </p14:nvContentPartPr>
            <p14:xfrm>
              <a:off x="8400415" y="10743704"/>
              <a:ext cx="1406880" cy="740880"/>
            </p14:xfrm>
          </p:contentPart>
        </mc:Choice>
        <mc:Fallback>
          <p:pic>
            <p:nvPicPr>
              <p:cNvPr id="3" name="Ink 2">
                <a:extLst>
                  <a:ext uri="{FF2B5EF4-FFF2-40B4-BE49-F238E27FC236}">
                    <a16:creationId xmlns:a16="http://schemas.microsoft.com/office/drawing/2014/main" id="{FD200C98-C413-5AF2-DD36-AE89F03AACD8}"/>
                  </a:ext>
                </a:extLst>
              </p:cNvPr>
              <p:cNvPicPr/>
              <p:nvPr/>
            </p:nvPicPr>
            <p:blipFill>
              <a:blip r:embed="rId7"/>
              <a:stretch>
                <a:fillRect/>
              </a:stretch>
            </p:blipFill>
            <p:spPr>
              <a:xfrm>
                <a:off x="8346415" y="10635704"/>
                <a:ext cx="1514520" cy="956520"/>
              </a:xfrm>
              <a:prstGeom prst="rect">
                <a:avLst/>
              </a:prstGeom>
            </p:spPr>
          </p:pic>
        </mc:Fallback>
      </mc:AlternateContent>
    </p:spTree>
    <p:extLst>
      <p:ext uri="{BB962C8B-B14F-4D97-AF65-F5344CB8AC3E}">
        <p14:creationId xmlns:p14="http://schemas.microsoft.com/office/powerpoint/2010/main" val="423437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Next Class...</a:t>
            </a:r>
          </a:p>
        </p:txBody>
      </p:sp>
      <p:sp>
        <p:nvSpPr>
          <p:cNvPr id="3" name="Content Placeholder 2"/>
          <p:cNvSpPr>
            <a:spLocks noGrp="1"/>
          </p:cNvSpPr>
          <p:nvPr>
            <p:ph idx="1"/>
          </p:nvPr>
        </p:nvSpPr>
        <p:spPr/>
        <p:txBody>
          <a:bodyPr vert="horz" lIns="0" tIns="91440" rIns="0" bIns="91440" rtlCol="0" anchor="t">
            <a:normAutofit/>
          </a:bodyPr>
          <a:lstStyle/>
          <a:p>
            <a:r>
              <a:rPr lang="en-US" sz="4800" dirty="0"/>
              <a:t>Global Memory access is not that fast</a:t>
            </a:r>
          </a:p>
          <a:p>
            <a:pPr lvl="1"/>
            <a:r>
              <a:rPr lang="en-US" sz="4800" dirty="0">
                <a:latin typeface="Arial" charset="0"/>
              </a:rPr>
              <a:t> Tends to be the bottleneck in many GPU programs</a:t>
            </a:r>
          </a:p>
          <a:p>
            <a:pPr lvl="1"/>
            <a:r>
              <a:rPr lang="en-US" sz="4800" dirty="0"/>
              <a:t> Especially true if done stupidly</a:t>
            </a:r>
          </a:p>
          <a:p>
            <a:pPr lvl="2"/>
            <a:r>
              <a:rPr lang="en-US" sz="4800" dirty="0"/>
              <a:t>We'll look at what "stupidly" means</a:t>
            </a:r>
          </a:p>
          <a:p>
            <a:pPr lvl="2"/>
            <a:endParaRPr lang="en-US" sz="4800" dirty="0"/>
          </a:p>
          <a:p>
            <a:r>
              <a:rPr lang="en-US" sz="4800" dirty="0"/>
              <a:t>Optimize memory access by utilizing hardware specific memory access patterns</a:t>
            </a:r>
          </a:p>
          <a:p>
            <a:endParaRPr lang="en-US" sz="4800" dirty="0"/>
          </a:p>
          <a:p>
            <a:r>
              <a:rPr lang="en-US" sz="4800" dirty="0"/>
              <a:t>Optimize memory access by utilizing different caches that come with the GPU</a:t>
            </a:r>
          </a:p>
        </p:txBody>
      </p:sp>
    </p:spTree>
    <p:extLst>
      <p:ext uri="{BB962C8B-B14F-4D97-AF65-F5344CB8AC3E}">
        <p14:creationId xmlns:p14="http://schemas.microsoft.com/office/powerpoint/2010/main" val="1924459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ctrTitle"/>
          </p:nvPr>
        </p:nvSpPr>
        <p:spPr>
          <a:xfrm>
            <a:off x="1645920" y="1517904"/>
            <a:ext cx="15087600" cy="2286000"/>
          </a:xfrm>
          <a:prstGeom prst="rect">
            <a:avLst/>
          </a:prstGeom>
        </p:spPr>
        <p:txBody>
          <a:bodyPr lIns="182850" tIns="182850" rIns="182850" bIns="182850" anchor="b" anchorCtr="0">
            <a:noAutofit/>
          </a:bodyPr>
          <a:lstStyle/>
          <a:p>
            <a:r>
              <a:rPr lang="en" sz="6000" dirty="0"/>
              <a:t>From </a:t>
            </a:r>
            <a:r>
              <a:rPr lang="en" sz="6000" dirty="0" err="1"/>
              <a:t>CalTech</a:t>
            </a:r>
            <a:r>
              <a:rPr lang="en" sz="6000" dirty="0"/>
              <a:t> CS 179: GPU Programming</a:t>
            </a:r>
            <a:endParaRPr lang="en-US" sz="6000" dirty="0"/>
          </a:p>
        </p:txBody>
      </p:sp>
      <p:sp>
        <p:nvSpPr>
          <p:cNvPr id="41" name="Shape 41"/>
          <p:cNvSpPr txBox="1">
            <a:spLocks noGrp="1"/>
          </p:cNvSpPr>
          <p:nvPr>
            <p:ph type="subTitle" idx="1"/>
          </p:nvPr>
        </p:nvSpPr>
        <p:spPr>
          <a:xfrm>
            <a:off x="1650076" y="4596714"/>
            <a:ext cx="15087600" cy="6600528"/>
          </a:xfrm>
          <a:prstGeom prst="rect">
            <a:avLst/>
          </a:prstGeom>
        </p:spPr>
        <p:txBody>
          <a:bodyPr lIns="182850" tIns="182850" rIns="182850" bIns="182850" anchor="t" anchorCtr="0">
            <a:noAutofit/>
          </a:bodyPr>
          <a:lstStyle/>
          <a:p>
            <a:pPr>
              <a:spcBef>
                <a:spcPts val="0"/>
              </a:spcBef>
            </a:pPr>
            <a:r>
              <a:rPr lang="en" dirty="0"/>
              <a:t>Lecture 4: GPU Memory Systems</a:t>
            </a:r>
            <a:endParaRPr lang="en-US" dirty="0"/>
          </a:p>
        </p:txBody>
      </p:sp>
      <p:sp>
        <p:nvSpPr>
          <p:cNvPr id="42" name="Shape 42"/>
          <p:cNvSpPr txBox="1">
            <a:spLocks noGrp="1"/>
          </p:cNvSpPr>
          <p:nvPr>
            <p:ph type="sldNum" sz="quarter" idx="12"/>
          </p:nvPr>
        </p:nvSpPr>
        <p:spPr>
          <a:prstGeom prst="rect">
            <a:avLst/>
          </a:prstGeom>
        </p:spPr>
        <p:txBody>
          <a:bodyPr wrap="none" lIns="182850" tIns="182850" rIns="182850" bIns="182850" anchor="ctr" anchorCtr="0">
            <a:noAutofit/>
          </a:bodyPr>
          <a:lstStyle/>
          <a:p>
            <a:fld id="{00000000-1234-1234-1234-123412341234}" type="slidenum">
              <a:rPr lang="en"/>
              <a:pPr/>
              <a:t>48</a:t>
            </a:fld>
            <a:endParaRPr lang="en"/>
          </a:p>
        </p:txBody>
      </p:sp>
    </p:spTree>
    <p:extLst>
      <p:ext uri="{BB962C8B-B14F-4D97-AF65-F5344CB8AC3E}">
        <p14:creationId xmlns:p14="http://schemas.microsoft.com/office/powerpoint/2010/main" val="3039853502"/>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prstGeom prst="rect">
            <a:avLst/>
          </a:prstGeom>
        </p:spPr>
        <p:txBody>
          <a:bodyPr lIns="182850" tIns="182850" rIns="182850" bIns="182850" anchor="b" anchorCtr="0">
            <a:noAutofit/>
          </a:bodyPr>
          <a:lstStyle/>
          <a:p>
            <a:r>
              <a:rPr lang="en"/>
              <a:t>Last time</a:t>
            </a:r>
          </a:p>
        </p:txBody>
      </p:sp>
      <p:sp>
        <p:nvSpPr>
          <p:cNvPr id="48" name="Shape 48"/>
          <p:cNvSpPr txBox="1">
            <a:spLocks noGrp="1"/>
          </p:cNvSpPr>
          <p:nvPr>
            <p:ph type="body" idx="1"/>
          </p:nvPr>
        </p:nvSpPr>
        <p:spPr>
          <a:xfrm>
            <a:off x="914400" y="4488118"/>
            <a:ext cx="16459200" cy="7078408"/>
          </a:xfrm>
          <a:prstGeom prst="rect">
            <a:avLst/>
          </a:prstGeom>
        </p:spPr>
        <p:txBody>
          <a:bodyPr lIns="182850" tIns="182850" rIns="182850" bIns="182850" anchor="t" anchorCtr="0">
            <a:noAutofit/>
          </a:bodyPr>
          <a:lstStyle/>
          <a:p>
            <a:pPr marL="914400" indent="-762000">
              <a:spcBef>
                <a:spcPts val="0"/>
              </a:spcBef>
              <a:buClr>
                <a:schemeClr val="dk1"/>
              </a:buClr>
              <a:buFont typeface="Arial"/>
              <a:buChar char="●"/>
            </a:pPr>
            <a:r>
              <a:rPr lang="en" sz="4800" dirty="0"/>
              <a:t>Thread block organization: a grid of blocks of threads</a:t>
            </a:r>
          </a:p>
          <a:p>
            <a:pPr marL="914400" indent="-762000">
              <a:spcBef>
                <a:spcPts val="0"/>
              </a:spcBef>
              <a:buClr>
                <a:schemeClr val="dk1"/>
              </a:buClr>
              <a:buFont typeface="Arial"/>
              <a:buChar char="●"/>
            </a:pPr>
            <a:r>
              <a:rPr lang="en" sz="4800" dirty="0"/>
              <a:t>Streaming multiprocessor (SM): </a:t>
            </a:r>
            <a:r>
              <a:rPr lang="en" sz="4600" dirty="0"/>
              <a:t>CUDA cores and cache</a:t>
            </a:r>
          </a:p>
          <a:p>
            <a:pPr marL="1353312" lvl="1" indent="-762000">
              <a:buClr>
                <a:schemeClr val="dk1"/>
              </a:buClr>
              <a:buFont typeface="Arial"/>
              <a:buChar char="●"/>
            </a:pPr>
            <a:r>
              <a:rPr lang="en" sz="4400" dirty="0"/>
              <a:t>A block is assigned to and executed on a single SM</a:t>
            </a:r>
            <a:endParaRPr lang="en-US" sz="4600" dirty="0"/>
          </a:p>
          <a:p>
            <a:pPr marL="914400" indent="-762000">
              <a:spcBef>
                <a:spcPts val="0"/>
              </a:spcBef>
              <a:buClr>
                <a:schemeClr val="dk1"/>
              </a:buClr>
              <a:buFont typeface="Arial"/>
              <a:buChar char="●"/>
            </a:pPr>
            <a:r>
              <a:rPr lang="en-US" sz="4800" dirty="0"/>
              <a:t>Warp: </a:t>
            </a:r>
            <a:r>
              <a:rPr lang="en-US" sz="4600" dirty="0"/>
              <a:t>A group of up to 32 threads within a block</a:t>
            </a:r>
            <a:endParaRPr lang="en" sz="4600" dirty="0"/>
          </a:p>
          <a:p>
            <a:pPr marL="1353312" lvl="1" indent="-762000">
              <a:buClr>
                <a:schemeClr val="dk1"/>
              </a:buClr>
              <a:buFont typeface="Arial"/>
              <a:buChar char="●"/>
            </a:pPr>
            <a:r>
              <a:rPr lang="en" sz="4600" dirty="0"/>
              <a:t>Threads in a single warp can only run 1 set of instructions at once</a:t>
            </a:r>
          </a:p>
          <a:p>
            <a:pPr marL="1353312" lvl="1" indent="-762000">
              <a:buClr>
                <a:schemeClr val="dk1"/>
              </a:buClr>
              <a:buFont typeface="Arial"/>
              <a:buChar char="●"/>
            </a:pPr>
            <a:r>
              <a:rPr lang="en" sz="4600" dirty="0"/>
              <a:t>Performing different tasks can cause warp divergence and affect performance</a:t>
            </a:r>
          </a:p>
          <a:p>
            <a:pPr>
              <a:buNone/>
            </a:pPr>
            <a:endParaRPr sz="4800" dirty="0"/>
          </a:p>
          <a:p>
            <a:pPr>
              <a:spcBef>
                <a:spcPts val="0"/>
              </a:spcBef>
              <a:buNone/>
            </a:pPr>
            <a:endParaRPr sz="4800" dirty="0"/>
          </a:p>
        </p:txBody>
      </p:sp>
      <p:sp>
        <p:nvSpPr>
          <p:cNvPr id="49" name="Shape 4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49</a:t>
            </a:fld>
            <a:endParaRPr lang="en"/>
          </a:p>
        </p:txBody>
      </p:sp>
    </p:spTree>
    <p:extLst>
      <p:ext uri="{BB962C8B-B14F-4D97-AF65-F5344CB8AC3E}">
        <p14:creationId xmlns:p14="http://schemas.microsoft.com/office/powerpoint/2010/main" val="1616313004"/>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9340-0408-D0DD-3E25-B97FC2C46762}"/>
              </a:ext>
            </a:extLst>
          </p:cNvPr>
          <p:cNvSpPr>
            <a:spLocks noGrp="1"/>
          </p:cNvSpPr>
          <p:nvPr>
            <p:ph type="title"/>
          </p:nvPr>
        </p:nvSpPr>
        <p:spPr>
          <a:xfrm>
            <a:off x="2008714" y="706967"/>
            <a:ext cx="14552085" cy="1121833"/>
          </a:xfrm>
        </p:spPr>
        <p:txBody>
          <a:bodyPr>
            <a:normAutofit fontScale="90000"/>
          </a:bodyPr>
          <a:lstStyle/>
          <a:p>
            <a:r>
              <a:rPr lang="en-NO" b="1" dirty="0"/>
              <a:t>CUDA Book </a:t>
            </a:r>
            <a:r>
              <a:rPr lang="en-NO" dirty="0"/>
              <a:t>by Hwu, Kirk &amp; Haji, </a:t>
            </a:r>
            <a:r>
              <a:rPr lang="en-NO" b="1" dirty="0"/>
              <a:t>4th edition </a:t>
            </a:r>
            <a:r>
              <a:rPr lang="en-NO" dirty="0"/>
              <a:t>(2022):  Chapters 1-8 preview online!</a:t>
            </a:r>
          </a:p>
        </p:txBody>
      </p:sp>
      <p:sp>
        <p:nvSpPr>
          <p:cNvPr id="3" name="Text Placeholder 2">
            <a:extLst>
              <a:ext uri="{FF2B5EF4-FFF2-40B4-BE49-F238E27FC236}">
                <a16:creationId xmlns:a16="http://schemas.microsoft.com/office/drawing/2014/main" id="{C8186472-124D-EEA7-33E7-19263E3605DB}"/>
              </a:ext>
            </a:extLst>
          </p:cNvPr>
          <p:cNvSpPr>
            <a:spLocks noGrp="1"/>
          </p:cNvSpPr>
          <p:nvPr>
            <p:ph type="body" sz="half" idx="1"/>
          </p:nvPr>
        </p:nvSpPr>
        <p:spPr/>
        <p:txBody>
          <a:bodyPr/>
          <a:lstStyle/>
          <a:p>
            <a:endParaRPr lang="en-NO"/>
          </a:p>
        </p:txBody>
      </p:sp>
      <p:pic>
        <p:nvPicPr>
          <p:cNvPr id="7" name="Picture 6" descr="A book cover with a grid of squares&#10;&#10;Description automatically generated">
            <a:extLst>
              <a:ext uri="{FF2B5EF4-FFF2-40B4-BE49-F238E27FC236}">
                <a16:creationId xmlns:a16="http://schemas.microsoft.com/office/drawing/2014/main" id="{1EA71120-5655-63B5-D885-CCAE482C2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49" y="2167467"/>
            <a:ext cx="11447673" cy="11548533"/>
          </a:xfrm>
          <a:prstGeom prst="rect">
            <a:avLst/>
          </a:prstGeom>
        </p:spPr>
      </p:pic>
    </p:spTree>
    <p:extLst>
      <p:ext uri="{BB962C8B-B14F-4D97-AF65-F5344CB8AC3E}">
        <p14:creationId xmlns:p14="http://schemas.microsoft.com/office/powerpoint/2010/main" val="396660749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433899" y="1189984"/>
            <a:ext cx="11658600" cy="2286000"/>
          </a:xfrm>
          <a:prstGeom prst="rect">
            <a:avLst/>
          </a:prstGeom>
        </p:spPr>
        <p:txBody>
          <a:bodyPr lIns="182850" tIns="182850" rIns="182850" bIns="182850" anchor="b" anchorCtr="0">
            <a:noAutofit/>
          </a:bodyPr>
          <a:lstStyle/>
          <a:p>
            <a:r>
              <a:rPr lang="en" dirty="0"/>
              <a:t>OUTLINE</a:t>
            </a:r>
          </a:p>
        </p:txBody>
      </p:sp>
      <p:sp>
        <p:nvSpPr>
          <p:cNvPr id="48" name="Shape 48"/>
          <p:cNvSpPr txBox="1">
            <a:spLocks noGrp="1"/>
          </p:cNvSpPr>
          <p:nvPr>
            <p:ph type="body" idx="1"/>
          </p:nvPr>
        </p:nvSpPr>
        <p:spPr>
          <a:xfrm>
            <a:off x="2570206" y="4166842"/>
            <a:ext cx="16459200" cy="7078408"/>
          </a:xfrm>
          <a:prstGeom prst="rect">
            <a:avLst/>
          </a:prstGeom>
        </p:spPr>
        <p:txBody>
          <a:bodyPr lIns="182850" tIns="182850" rIns="182850" bIns="182850" anchor="t" anchorCtr="0">
            <a:noAutofit/>
          </a:bodyPr>
          <a:lstStyle/>
          <a:p>
            <a:pPr marL="914400" indent="-762000">
              <a:spcBef>
                <a:spcPts val="0"/>
              </a:spcBef>
              <a:buClr>
                <a:schemeClr val="dk1"/>
              </a:buClr>
              <a:buFont typeface="Arial"/>
              <a:buChar char="●"/>
            </a:pPr>
            <a:r>
              <a:rPr lang="en-US" sz="4800" dirty="0"/>
              <a:t>Latency and Throughput</a:t>
            </a:r>
          </a:p>
          <a:p>
            <a:pPr marL="914400" indent="-762000">
              <a:spcBef>
                <a:spcPts val="0"/>
              </a:spcBef>
              <a:buClr>
                <a:schemeClr val="dk1"/>
              </a:buClr>
              <a:buFont typeface="Arial"/>
              <a:buChar char="●"/>
            </a:pPr>
            <a:endParaRPr lang="en-US" sz="4800" dirty="0"/>
          </a:p>
          <a:p>
            <a:pPr marL="914400" indent="-762000">
              <a:spcBef>
                <a:spcPts val="0"/>
              </a:spcBef>
              <a:buClr>
                <a:schemeClr val="dk1"/>
              </a:buClr>
              <a:buFont typeface="Arial"/>
              <a:buChar char="●"/>
            </a:pPr>
            <a:r>
              <a:rPr lang="en-US" sz="4800" dirty="0"/>
              <a:t>GPU Memory Systems</a:t>
            </a:r>
          </a:p>
          <a:p>
            <a:pPr marL="914400" indent="-762000">
              <a:spcBef>
                <a:spcPts val="0"/>
              </a:spcBef>
              <a:buClr>
                <a:schemeClr val="dk1"/>
              </a:buClr>
              <a:buFont typeface="Arial"/>
              <a:buChar char="●"/>
            </a:pPr>
            <a:endParaRPr lang="en" sz="4600" dirty="0"/>
          </a:p>
          <a:p>
            <a:pPr>
              <a:buNone/>
            </a:pPr>
            <a:endParaRPr sz="4800" dirty="0"/>
          </a:p>
          <a:p>
            <a:pPr>
              <a:spcBef>
                <a:spcPts val="0"/>
              </a:spcBef>
              <a:buNone/>
            </a:pPr>
            <a:endParaRPr sz="4800" dirty="0"/>
          </a:p>
        </p:txBody>
      </p:sp>
      <p:sp>
        <p:nvSpPr>
          <p:cNvPr id="49" name="Shape 4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50</a:t>
            </a:fld>
            <a:endParaRPr lang="en"/>
          </a:p>
        </p:txBody>
      </p:sp>
    </p:spTree>
    <p:extLst>
      <p:ext uri="{BB962C8B-B14F-4D97-AF65-F5344CB8AC3E}">
        <p14:creationId xmlns:p14="http://schemas.microsoft.com/office/powerpoint/2010/main" val="3713572048"/>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683" y="461662"/>
            <a:ext cx="11658600" cy="897581"/>
          </a:xfrm>
        </p:spPr>
        <p:txBody>
          <a:bodyPr>
            <a:normAutofit fontScale="90000"/>
          </a:bodyPr>
          <a:lstStyle/>
          <a:p>
            <a:r>
              <a:rPr lang="en-US" b="1" dirty="0"/>
              <a:t>Some Key Terms re. memory:</a:t>
            </a:r>
          </a:p>
        </p:txBody>
      </p:sp>
      <p:sp>
        <p:nvSpPr>
          <p:cNvPr id="3" name="Text Placeholder 2"/>
          <p:cNvSpPr>
            <a:spLocks noGrp="1"/>
          </p:cNvSpPr>
          <p:nvPr>
            <p:ph type="body" idx="1"/>
          </p:nvPr>
        </p:nvSpPr>
        <p:spPr>
          <a:xfrm>
            <a:off x="2583077" y="1886464"/>
            <a:ext cx="14055811" cy="10346725"/>
          </a:xfrm>
        </p:spPr>
        <p:txBody>
          <a:bodyPr>
            <a:normAutofit lnSpcReduction="10000"/>
          </a:bodyPr>
          <a:lstStyle/>
          <a:p>
            <a:r>
              <a:rPr lang="en-US" sz="4000" b="1" dirty="0"/>
              <a:t>Cache -- </a:t>
            </a:r>
            <a:r>
              <a:rPr lang="en-US" sz="4000" b="1" dirty="0">
                <a:hlinkClick r:id="rId2"/>
              </a:rPr>
              <a:t>https://en.wikipedia.org/wiki/Cache_(computing)</a:t>
            </a:r>
            <a:endParaRPr lang="en-US" sz="4000" b="1" dirty="0"/>
          </a:p>
          <a:p>
            <a:endParaRPr lang="en-US" sz="4000" b="1" dirty="0"/>
          </a:p>
          <a:p>
            <a:r>
              <a:rPr lang="en-US" sz="4000" b="1" dirty="0"/>
              <a:t>Types of Memory</a:t>
            </a:r>
            <a:r>
              <a:rPr lang="en-US" sz="4000" dirty="0"/>
              <a:t> </a:t>
            </a:r>
            <a:r>
              <a:rPr lang="en-US" sz="4000" dirty="0">
                <a:hlinkClick r:id="rId3"/>
              </a:rPr>
              <a:t>–</a:t>
            </a:r>
            <a:r>
              <a:rPr lang="en-US" sz="4000" dirty="0"/>
              <a:t> Local, Global, Cache, Shared, etc. </a:t>
            </a:r>
          </a:p>
          <a:p>
            <a:pPr lvl="1"/>
            <a:r>
              <a:rPr lang="en-US" sz="4000" dirty="0">
                <a:hlinkClick r:id="rId3"/>
              </a:rPr>
              <a:t>https://en.wikipedia.org/wiki/Computer_memory</a:t>
            </a:r>
            <a:endParaRPr lang="en-US" sz="4000" dirty="0"/>
          </a:p>
          <a:p>
            <a:pPr lvl="1"/>
            <a:endParaRPr lang="en-US" sz="4000" dirty="0"/>
          </a:p>
          <a:p>
            <a:r>
              <a:rPr lang="en-US" sz="4000" b="1" dirty="0"/>
              <a:t>Registers</a:t>
            </a:r>
            <a:r>
              <a:rPr lang="en-US" sz="4000" dirty="0"/>
              <a:t> -- </a:t>
            </a:r>
            <a:r>
              <a:rPr lang="en-US" sz="4000" dirty="0">
                <a:hlinkClick r:id="rId4"/>
              </a:rPr>
              <a:t>https://en.wikipedia.org/wiki/Processor_register</a:t>
            </a:r>
            <a:endParaRPr lang="en-US" sz="4000" dirty="0"/>
          </a:p>
          <a:p>
            <a:endParaRPr lang="en-US" sz="4000" dirty="0"/>
          </a:p>
          <a:p>
            <a:r>
              <a:rPr lang="en" sz="4000" b="1" dirty="0"/>
              <a:t>Bank conflicts and strides … </a:t>
            </a:r>
          </a:p>
          <a:p>
            <a:endParaRPr lang="en" sz="4000" b="1" dirty="0"/>
          </a:p>
          <a:p>
            <a:r>
              <a:rPr lang="en" sz="4000" b="1" dirty="0"/>
              <a:t>Memory Coalescing and Transactions </a:t>
            </a:r>
            <a:r>
              <a:rPr lang="en" sz="4000" dirty="0"/>
              <a:t>… </a:t>
            </a:r>
          </a:p>
          <a:p>
            <a:endParaRPr lang="en" sz="4000" dirty="0"/>
          </a:p>
          <a:p>
            <a:r>
              <a:rPr lang="en" sz="4000" b="1" dirty="0"/>
              <a:t>Padding … </a:t>
            </a:r>
          </a:p>
          <a:p>
            <a:endParaRPr lang="en" sz="4000" b="1" dirty="0"/>
          </a:p>
          <a:p>
            <a:endParaRPr lang="en" sz="4000" b="1" dirty="0"/>
          </a:p>
          <a:p>
            <a:pPr marL="0" indent="0">
              <a:buNone/>
            </a:pPr>
            <a:r>
              <a:rPr lang="en" sz="4000" b="1" dirty="0"/>
              <a:t>Will add old book chapter by Elster on </a:t>
            </a:r>
            <a:r>
              <a:rPr lang="en" sz="4000" b="1" dirty="0" err="1"/>
              <a:t>BlackBoard</a:t>
            </a:r>
            <a:endParaRPr lang="en" sz="4000" b="1" dirty="0"/>
          </a:p>
          <a:p>
            <a:endParaRPr lang="en-US" b="1" dirty="0"/>
          </a:p>
        </p:txBody>
      </p:sp>
      <p:sp>
        <p:nvSpPr>
          <p:cNvPr id="4" name="Slide Number Placeholder 3"/>
          <p:cNvSpPr>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51</a:t>
            </a:fld>
            <a:endParaRPr lang="en"/>
          </a:p>
        </p:txBody>
      </p:sp>
    </p:spTree>
    <p:extLst>
      <p:ext uri="{BB962C8B-B14F-4D97-AF65-F5344CB8AC3E}">
        <p14:creationId xmlns:p14="http://schemas.microsoft.com/office/powerpoint/2010/main" val="168975842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Latency &amp; Throughput, Properties</a:t>
            </a:r>
          </a:p>
        </p:txBody>
      </p:sp>
      <p:sp>
        <p:nvSpPr>
          <p:cNvPr id="5" name="Content Placeholder 4"/>
          <p:cNvSpPr>
            <a:spLocks noGrp="1"/>
          </p:cNvSpPr>
          <p:nvPr>
            <p:ph idx="1"/>
          </p:nvPr>
        </p:nvSpPr>
        <p:spPr>
          <a:xfrm>
            <a:off x="2971800" y="2360141"/>
            <a:ext cx="12344400" cy="10515600"/>
          </a:xfrm>
        </p:spPr>
        <p:txBody>
          <a:bodyPr vert="horz" lIns="0" tIns="91440" rIns="0" bIns="91440" rtlCol="0" anchor="t">
            <a:normAutofit/>
          </a:bodyPr>
          <a:lstStyle/>
          <a:p>
            <a:r>
              <a:rPr lang="en-US" sz="3600" b="1" dirty="0">
                <a:latin typeface="serif" charset="0"/>
              </a:rPr>
              <a:t>Latency</a:t>
            </a:r>
            <a:r>
              <a:rPr lang="en-US" sz="3600" dirty="0">
                <a:latin typeface="serif" charset="0"/>
              </a:rPr>
              <a:t> is the delay caused by the physical speed of the hardware</a:t>
            </a:r>
          </a:p>
          <a:p>
            <a:r>
              <a:rPr lang="en-US" sz="3600" b="1" dirty="0">
                <a:latin typeface="serif" charset="0"/>
              </a:rPr>
              <a:t>Throughput</a:t>
            </a:r>
            <a:r>
              <a:rPr lang="en-US" sz="3600" dirty="0">
                <a:latin typeface="serif" charset="0"/>
              </a:rPr>
              <a:t> is the maximum rate of production/processing</a:t>
            </a:r>
          </a:p>
          <a:p>
            <a:endParaRPr lang="en-US" sz="3600" b="1" dirty="0">
              <a:latin typeface="serif" charset="0"/>
            </a:endParaRPr>
          </a:p>
          <a:p>
            <a:r>
              <a:rPr lang="en-US" sz="3600" dirty="0">
                <a:latin typeface="serif" charset="0"/>
              </a:rPr>
              <a:t>CPU = low latency, low throughput</a:t>
            </a:r>
          </a:p>
          <a:p>
            <a:pPr lvl="1"/>
            <a:r>
              <a:rPr lang="en-US" sz="3600" dirty="0">
                <a:latin typeface="serif" charset="0"/>
              </a:rPr>
              <a:t>CPU clock = 3 GHz (3 clocks/ns)</a:t>
            </a:r>
          </a:p>
          <a:p>
            <a:pPr lvl="1"/>
            <a:r>
              <a:rPr lang="en-US" sz="3600" dirty="0">
                <a:latin typeface="serif" charset="0"/>
              </a:rPr>
              <a:t>CPU main memory latency: ~100+ ns</a:t>
            </a:r>
          </a:p>
          <a:p>
            <a:pPr lvl="1"/>
            <a:r>
              <a:rPr lang="en-US" sz="3600" dirty="0">
                <a:latin typeface="serif" charset="0"/>
              </a:rPr>
              <a:t>CPU arithmetic instruction latency: ~1+ ns</a:t>
            </a:r>
          </a:p>
          <a:p>
            <a:pPr lvl="1"/>
            <a:endParaRPr lang="en-US" sz="3600" dirty="0">
              <a:latin typeface="serif" charset="0"/>
            </a:endParaRPr>
          </a:p>
          <a:p>
            <a:r>
              <a:rPr lang="en-US" sz="3600" dirty="0">
                <a:latin typeface="serif" charset="0"/>
              </a:rPr>
              <a:t>GPU = high latency, high throughput</a:t>
            </a:r>
          </a:p>
          <a:p>
            <a:pPr lvl="1"/>
            <a:r>
              <a:rPr lang="en-US" sz="3600" dirty="0">
                <a:latin typeface="serif" charset="0"/>
              </a:rPr>
              <a:t>GPU clock = 1 GHz (1 clock/ns)</a:t>
            </a:r>
          </a:p>
          <a:p>
            <a:pPr lvl="1"/>
            <a:r>
              <a:rPr lang="en-US" sz="3600" dirty="0">
                <a:latin typeface="serif" charset="0"/>
              </a:rPr>
              <a:t>GPU main memory latency: ~300+ ns</a:t>
            </a:r>
            <a:endParaRPr lang="en-US" sz="3600" dirty="0">
              <a:latin typeface="sans-serif" charset="0"/>
            </a:endParaRPr>
          </a:p>
          <a:p>
            <a:pPr lvl="1"/>
            <a:r>
              <a:rPr lang="en-US" sz="3600" dirty="0">
                <a:latin typeface="serif" charset="0"/>
              </a:rPr>
              <a:t>GPU arithmetic instruction latency: ~10+ ns</a:t>
            </a:r>
          </a:p>
          <a:p>
            <a:pPr lvl="1"/>
            <a:endParaRPr lang="en-US" sz="3600" dirty="0">
              <a:latin typeface="serif" charset="0"/>
            </a:endParaRPr>
          </a:p>
          <a:p>
            <a:r>
              <a:rPr lang="en-US" sz="3600" dirty="0">
                <a:latin typeface="serif" charset="0"/>
              </a:rPr>
              <a:t>Above numbers were for Kepler GPUs (e.g. GTX 700 series)</a:t>
            </a:r>
          </a:p>
          <a:p>
            <a:r>
              <a:rPr lang="en-US" sz="3600" dirty="0">
                <a:latin typeface="serif" charset="0"/>
              </a:rPr>
              <a:t>For Fermi, latencies tend to be double that of Kepler GPUs</a:t>
            </a:r>
          </a:p>
          <a:p>
            <a:endParaRPr lang="en-US" dirty="0">
              <a:latin typeface="serif" charset="0"/>
            </a:endParaRPr>
          </a:p>
        </p:txBody>
      </p:sp>
      <p:sp>
        <p:nvSpPr>
          <p:cNvPr id="3" name="Slide Number Placeholder 2"/>
          <p:cNvSpPr>
            <a:spLocks noGrp="1"/>
          </p:cNvSpPr>
          <p:nvPr>
            <p:ph type="sldNum" sz="quarter" idx="12"/>
          </p:nvPr>
        </p:nvSpPr>
        <p:spPr>
          <a:xfrm>
            <a:off x="7425344" y="4844839"/>
            <a:ext cx="984019" cy="273844"/>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52</a:t>
            </a:fld>
            <a:endParaRPr lang="en"/>
          </a:p>
        </p:txBody>
      </p:sp>
    </p:spTree>
    <p:extLst>
      <p:ext uri="{BB962C8B-B14F-4D97-AF65-F5344CB8AC3E}">
        <p14:creationId xmlns:p14="http://schemas.microsoft.com/office/powerpoint/2010/main" val="296118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prstGeom prst="rect">
            <a:avLst/>
          </a:prstGeom>
        </p:spPr>
        <p:txBody>
          <a:bodyPr lIns="182850" tIns="182850" rIns="182850" bIns="182850" anchor="b" anchorCtr="0">
            <a:noAutofit/>
          </a:bodyPr>
          <a:lstStyle/>
          <a:p>
            <a:r>
              <a:rPr lang="en" b="1" dirty="0">
                <a:latin typeface="+mn-lt"/>
              </a:rPr>
              <a:t>Compute &amp; IO Throughput</a:t>
            </a:r>
          </a:p>
        </p:txBody>
      </p:sp>
      <p:sp>
        <p:nvSpPr>
          <p:cNvPr id="357" name="Shape 357"/>
          <p:cNvSpPr txBox="1">
            <a:spLocks noGrp="1"/>
          </p:cNvSpPr>
          <p:nvPr>
            <p:ph type="body" idx="1"/>
          </p:nvPr>
        </p:nvSpPr>
        <p:spPr>
          <a:xfrm>
            <a:off x="914400" y="3504280"/>
            <a:ext cx="16459200" cy="1114800"/>
          </a:xfrm>
          <a:prstGeom prst="rect">
            <a:avLst/>
          </a:prstGeom>
        </p:spPr>
        <p:txBody>
          <a:bodyPr lIns="182850" tIns="182850" rIns="182850" bIns="182850" anchor="t" anchorCtr="0">
            <a:noAutofit/>
          </a:bodyPr>
          <a:lstStyle/>
          <a:p>
            <a:pPr algn="ctr">
              <a:spcBef>
                <a:spcPts val="0"/>
              </a:spcBef>
              <a:buNone/>
            </a:pPr>
            <a:r>
              <a:rPr lang="en" dirty="0"/>
              <a:t>GeForce GTX Titan Black (GK110 based)</a:t>
            </a:r>
          </a:p>
          <a:p>
            <a:pPr>
              <a:spcBef>
                <a:spcPts val="0"/>
              </a:spcBef>
              <a:buNone/>
            </a:pPr>
            <a:endParaRPr sz="4800" dirty="0"/>
          </a:p>
        </p:txBody>
      </p:sp>
      <p:sp>
        <p:nvSpPr>
          <p:cNvPr id="360" name="Shape 360"/>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53</a:t>
            </a:fld>
            <a:endParaRPr lang="en"/>
          </a:p>
        </p:txBody>
      </p:sp>
      <p:graphicFrame>
        <p:nvGraphicFramePr>
          <p:cNvPr id="358" name="Shape 358"/>
          <p:cNvGraphicFramePr/>
          <p:nvPr>
            <p:extLst>
              <p:ext uri="{D42A27DB-BD31-4B8C-83A1-F6EECF244321}">
                <p14:modId xmlns:p14="http://schemas.microsoft.com/office/powerpoint/2010/main" val="3323458799"/>
              </p:ext>
            </p:extLst>
          </p:nvPr>
        </p:nvGraphicFramePr>
        <p:xfrm>
          <a:off x="2127422" y="4376891"/>
          <a:ext cx="14478000" cy="2011560"/>
        </p:xfrm>
        <a:graphic>
          <a:graphicData uri="http://schemas.openxmlformats.org/drawingml/2006/table">
            <a:tbl>
              <a:tblPr>
                <a:noFill/>
              </a:tblPr>
              <a:tblGrid>
                <a:gridCol w="7239000">
                  <a:extLst>
                    <a:ext uri="{9D8B030D-6E8A-4147-A177-3AD203B41FA5}">
                      <a16:colId xmlns:a16="http://schemas.microsoft.com/office/drawing/2014/main" val="20000"/>
                    </a:ext>
                  </a:extLst>
                </a:gridCol>
                <a:gridCol w="7239000">
                  <a:extLst>
                    <a:ext uri="{9D8B030D-6E8A-4147-A177-3AD203B41FA5}">
                      <a16:colId xmlns:a16="http://schemas.microsoft.com/office/drawing/2014/main" val="20001"/>
                    </a:ext>
                  </a:extLst>
                </a:gridCol>
              </a:tblGrid>
              <a:tr h="1005780">
                <a:tc>
                  <a:txBody>
                    <a:bodyPr/>
                    <a:lstStyle/>
                    <a:p>
                      <a:pPr>
                        <a:spcBef>
                          <a:spcPts val="0"/>
                        </a:spcBef>
                        <a:buNone/>
                      </a:pPr>
                      <a:r>
                        <a:rPr lang="en" sz="4200" dirty="0"/>
                        <a:t>Compute throughput</a:t>
                      </a:r>
                    </a:p>
                  </a:txBody>
                  <a:tcPr marL="182850" marR="182850" marT="182850" marB="182850"/>
                </a:tc>
                <a:tc>
                  <a:txBody>
                    <a:bodyPr/>
                    <a:lstStyle/>
                    <a:p>
                      <a:pPr>
                        <a:spcBef>
                          <a:spcPts val="0"/>
                        </a:spcBef>
                        <a:buNone/>
                      </a:pPr>
                      <a:r>
                        <a:rPr lang="en" sz="4200" dirty="0"/>
                        <a:t>5 TFLOPS (single precision)</a:t>
                      </a:r>
                    </a:p>
                  </a:txBody>
                  <a:tcPr marL="182850" marR="182850" marT="182850" marB="182850"/>
                </a:tc>
                <a:extLst>
                  <a:ext uri="{0D108BD9-81ED-4DB2-BD59-A6C34878D82A}">
                    <a16:rowId xmlns:a16="http://schemas.microsoft.com/office/drawing/2014/main" val="10000"/>
                  </a:ext>
                </a:extLst>
              </a:tr>
              <a:tr h="1005780">
                <a:tc>
                  <a:txBody>
                    <a:bodyPr/>
                    <a:lstStyle/>
                    <a:p>
                      <a:pPr>
                        <a:spcBef>
                          <a:spcPts val="0"/>
                        </a:spcBef>
                        <a:buNone/>
                      </a:pPr>
                      <a:r>
                        <a:rPr lang="en" sz="4200" dirty="0"/>
                        <a:t>Global memory bandwidth</a:t>
                      </a:r>
                    </a:p>
                  </a:txBody>
                  <a:tcPr marL="182850" marR="182850" marT="182850" marB="182850"/>
                </a:tc>
                <a:tc>
                  <a:txBody>
                    <a:bodyPr/>
                    <a:lstStyle/>
                    <a:p>
                      <a:pPr>
                        <a:spcBef>
                          <a:spcPts val="0"/>
                        </a:spcBef>
                        <a:buNone/>
                      </a:pPr>
                      <a:r>
                        <a:rPr lang="en" sz="4200" dirty="0"/>
                        <a:t>336 GB/s (84 </a:t>
                      </a:r>
                      <a:r>
                        <a:rPr lang="en" sz="4200" dirty="0" err="1"/>
                        <a:t>Gfloat</a:t>
                      </a:r>
                      <a:r>
                        <a:rPr lang="en" sz="4200" dirty="0"/>
                        <a:t>/s)</a:t>
                      </a:r>
                    </a:p>
                  </a:txBody>
                  <a:tcPr marL="182850" marR="182850" marT="182850" marB="182850"/>
                </a:tc>
                <a:extLst>
                  <a:ext uri="{0D108BD9-81ED-4DB2-BD59-A6C34878D82A}">
                    <a16:rowId xmlns:a16="http://schemas.microsoft.com/office/drawing/2014/main" val="10001"/>
                  </a:ext>
                </a:extLst>
              </a:tr>
            </a:tbl>
          </a:graphicData>
        </a:graphic>
      </p:graphicFrame>
      <p:sp>
        <p:nvSpPr>
          <p:cNvPr id="359" name="Shape 359"/>
          <p:cNvSpPr txBox="1"/>
          <p:nvPr/>
        </p:nvSpPr>
        <p:spPr>
          <a:xfrm>
            <a:off x="1136822" y="7261062"/>
            <a:ext cx="16459200" cy="3254682"/>
          </a:xfrm>
          <a:prstGeom prst="rect">
            <a:avLst/>
          </a:prstGeom>
          <a:noFill/>
          <a:ln>
            <a:noFill/>
          </a:ln>
        </p:spPr>
        <p:txBody>
          <a:bodyPr lIns="182850" tIns="182850" rIns="182850" bIns="182850" anchor="t" anchorCtr="0">
            <a:noAutofit/>
          </a:bodyPr>
          <a:lstStyle/>
          <a:p>
            <a:pPr marL="571500" indent="-571500">
              <a:buFont typeface="Arial" panose="020B0604020202020204" pitchFamily="34" charset="0"/>
              <a:buChar char="•"/>
            </a:pPr>
            <a:r>
              <a:rPr lang="en" sz="3600" dirty="0"/>
              <a:t>GPU is very IO limited! IO is very often the throughput bottleneck, so its important to be smart about IO.</a:t>
            </a:r>
          </a:p>
          <a:p>
            <a:pPr marL="571500" indent="-571500">
              <a:buFont typeface="Arial" panose="020B0604020202020204" pitchFamily="34" charset="0"/>
              <a:buChar char="•"/>
            </a:pPr>
            <a:endParaRPr lang="en" sz="3600" dirty="0"/>
          </a:p>
          <a:p>
            <a:pPr marL="571500" indent="-571500">
              <a:buFont typeface="Arial" panose="020B0604020202020204" pitchFamily="34" charset="0"/>
              <a:buChar char="•"/>
            </a:pPr>
            <a:r>
              <a:rPr lang="en" sz="3600" dirty="0"/>
              <a:t>If you want to get beyond ~900 GFLOPS, need to do multiple FLOPs per shared memory load.</a:t>
            </a:r>
          </a:p>
        </p:txBody>
      </p:sp>
    </p:spTree>
    <p:extLst>
      <p:ext uri="{BB962C8B-B14F-4D97-AF65-F5344CB8AC3E}">
        <p14:creationId xmlns:p14="http://schemas.microsoft.com/office/powerpoint/2010/main" val="3661837999"/>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0" y="172996"/>
            <a:ext cx="11658600" cy="1581664"/>
          </a:xfrm>
        </p:spPr>
        <p:txBody>
          <a:bodyPr>
            <a:normAutofit/>
          </a:bodyPr>
          <a:lstStyle/>
          <a:p>
            <a:r>
              <a:rPr lang="en-US" dirty="0">
                <a:latin typeface="+mn-lt"/>
              </a:rPr>
              <a:t>Cache</a:t>
            </a:r>
          </a:p>
        </p:txBody>
      </p:sp>
      <p:sp>
        <p:nvSpPr>
          <p:cNvPr id="3" name="Text Placeholder 2"/>
          <p:cNvSpPr>
            <a:spLocks noGrp="1"/>
          </p:cNvSpPr>
          <p:nvPr>
            <p:ph type="body" idx="1"/>
          </p:nvPr>
        </p:nvSpPr>
        <p:spPr>
          <a:xfrm>
            <a:off x="1504950" y="1581665"/>
            <a:ext cx="15745082" cy="11022226"/>
          </a:xfrm>
        </p:spPr>
        <p:txBody>
          <a:bodyPr>
            <a:normAutofit/>
          </a:bodyPr>
          <a:lstStyle/>
          <a:p>
            <a:r>
              <a:rPr lang="en-US" sz="4000" dirty="0"/>
              <a:t>A </a:t>
            </a:r>
            <a:r>
              <a:rPr lang="en-US" sz="4000" b="1" dirty="0"/>
              <a:t>cache</a:t>
            </a:r>
            <a:r>
              <a:rPr lang="en-US" sz="4000" dirty="0"/>
              <a:t> is a chunk of memory that sits in between a larger pool of memory and the processor</a:t>
            </a:r>
          </a:p>
          <a:p>
            <a:pPr lvl="1"/>
            <a:r>
              <a:rPr lang="en-US" sz="4000" dirty="0"/>
              <a:t>Often times implemented at hardware level</a:t>
            </a:r>
          </a:p>
          <a:p>
            <a:pPr lvl="1"/>
            <a:r>
              <a:rPr lang="en-US" sz="4000" dirty="0"/>
              <a:t>Has much faster access speed than the larger pool of memory</a:t>
            </a:r>
          </a:p>
          <a:p>
            <a:pPr lvl="1"/>
            <a:endParaRPr lang="en-US" sz="4000" dirty="0"/>
          </a:p>
          <a:p>
            <a:r>
              <a:rPr lang="en-US" sz="4000" dirty="0"/>
              <a:t>When memory is requested, extra memory near the requested memory is read into a cache</a:t>
            </a:r>
          </a:p>
          <a:p>
            <a:endParaRPr lang="en-US" sz="4000" dirty="0"/>
          </a:p>
          <a:p>
            <a:pPr lvl="1"/>
            <a:r>
              <a:rPr lang="en-US" sz="4000" dirty="0"/>
              <a:t>Amount read is cache and memory pool specific</a:t>
            </a:r>
          </a:p>
          <a:p>
            <a:pPr lvl="2"/>
            <a:r>
              <a:rPr lang="en-US" sz="4000" dirty="0"/>
              <a:t>Regions of memory that will always be cached together are called </a:t>
            </a:r>
            <a:r>
              <a:rPr lang="en-US" sz="4000" b="1" dirty="0"/>
              <a:t>cache lines</a:t>
            </a:r>
          </a:p>
          <a:p>
            <a:pPr lvl="2"/>
            <a:endParaRPr lang="en-US" sz="4000" b="1" dirty="0"/>
          </a:p>
          <a:p>
            <a:pPr lvl="1"/>
            <a:r>
              <a:rPr lang="en-US" sz="4000" dirty="0"/>
              <a:t>This makes future accesses likely to be found in the cache</a:t>
            </a:r>
          </a:p>
          <a:p>
            <a:pPr lvl="2"/>
            <a:r>
              <a:rPr lang="en-US" sz="4000" dirty="0"/>
              <a:t>Such accesses are called </a:t>
            </a:r>
            <a:r>
              <a:rPr lang="en-US" sz="4000" b="1" dirty="0"/>
              <a:t>cache hits</a:t>
            </a:r>
            <a:r>
              <a:rPr lang="en-US" sz="4000" dirty="0"/>
              <a:t> and allow much faster access</a:t>
            </a:r>
          </a:p>
          <a:p>
            <a:pPr lvl="2"/>
            <a:r>
              <a:rPr lang="en-US" sz="4000" dirty="0"/>
              <a:t>If an access is not found in the cache, it's called a </a:t>
            </a:r>
            <a:r>
              <a:rPr lang="en-US" sz="4000" b="1" dirty="0"/>
              <a:t>cache miss</a:t>
            </a:r>
            <a:r>
              <a:rPr lang="en-US" sz="4000" dirty="0"/>
              <a:t> (and there is obviously no performance gain)</a:t>
            </a:r>
          </a:p>
        </p:txBody>
      </p:sp>
      <p:sp>
        <p:nvSpPr>
          <p:cNvPr id="4" name="Slide Number Placeholder 3"/>
          <p:cNvSpPr>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54</a:t>
            </a:fld>
            <a:endParaRPr lang="en"/>
          </a:p>
        </p:txBody>
      </p:sp>
    </p:spTree>
    <p:extLst>
      <p:ext uri="{BB962C8B-B14F-4D97-AF65-F5344CB8AC3E}">
        <p14:creationId xmlns:p14="http://schemas.microsoft.com/office/powerpoint/2010/main" val="105671432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688279" y="271849"/>
            <a:ext cx="11658600" cy="1613339"/>
          </a:xfrm>
          <a:prstGeom prst="rect">
            <a:avLst/>
          </a:prstGeom>
        </p:spPr>
        <p:txBody>
          <a:bodyPr lIns="182850" tIns="182850" rIns="182850" bIns="182850" anchor="b" anchorCtr="0">
            <a:noAutofit/>
          </a:bodyPr>
          <a:lstStyle/>
          <a:p>
            <a:r>
              <a:rPr lang="en" sz="6000" b="1" dirty="0">
                <a:latin typeface="+mn-lt"/>
              </a:rPr>
              <a:t>GPU Memory Breakdown</a:t>
            </a:r>
          </a:p>
        </p:txBody>
      </p:sp>
      <p:sp>
        <p:nvSpPr>
          <p:cNvPr id="78" name="Shape 78"/>
          <p:cNvSpPr txBox="1">
            <a:spLocks noGrp="1"/>
          </p:cNvSpPr>
          <p:nvPr>
            <p:ph type="body" idx="1"/>
          </p:nvPr>
        </p:nvSpPr>
        <p:spPr>
          <a:xfrm>
            <a:off x="1687875" y="2169597"/>
            <a:ext cx="7980240" cy="7092236"/>
          </a:xfrm>
          <a:prstGeom prst="rect">
            <a:avLst/>
          </a:prstGeom>
        </p:spPr>
        <p:txBody>
          <a:bodyPr lIns="182850" tIns="182850" rIns="182850" bIns="182850" anchor="t" anchorCtr="0">
            <a:noAutofit/>
          </a:bodyPr>
          <a:lstStyle/>
          <a:p>
            <a:pPr marL="914400" indent="-838200">
              <a:buClr>
                <a:schemeClr val="dk1"/>
              </a:buClr>
              <a:buFont typeface="Arial"/>
              <a:buChar char="●"/>
            </a:pPr>
            <a:r>
              <a:rPr lang="en" sz="4400" dirty="0">
                <a:latin typeface="Calibri"/>
              </a:rPr>
              <a:t>Registers</a:t>
            </a:r>
          </a:p>
          <a:p>
            <a:pPr marL="914400" indent="-838200">
              <a:buClr>
                <a:schemeClr val="dk1"/>
              </a:buClr>
              <a:buFont typeface="Arial"/>
              <a:buChar char="●"/>
            </a:pPr>
            <a:endParaRPr lang="en" sz="4400" dirty="0">
              <a:latin typeface="Calibri"/>
            </a:endParaRPr>
          </a:p>
          <a:p>
            <a:pPr marL="914400" indent="-838200">
              <a:buClr>
                <a:schemeClr val="dk1"/>
              </a:buClr>
              <a:buFont typeface="Arial"/>
              <a:buChar char="●"/>
            </a:pPr>
            <a:r>
              <a:rPr lang="en" sz="4400" dirty="0">
                <a:latin typeface="Calibri"/>
              </a:rPr>
              <a:t>Local memory</a:t>
            </a:r>
          </a:p>
          <a:p>
            <a:pPr marL="914400" indent="-838200">
              <a:buClr>
                <a:schemeClr val="dk1"/>
              </a:buClr>
              <a:buFont typeface="Arial"/>
              <a:buChar char="●"/>
            </a:pPr>
            <a:endParaRPr lang="en" sz="4400" dirty="0">
              <a:latin typeface="Calibri"/>
            </a:endParaRPr>
          </a:p>
          <a:p>
            <a:pPr marL="914400" indent="-838200">
              <a:spcBef>
                <a:spcPts val="0"/>
              </a:spcBef>
              <a:buClr>
                <a:schemeClr val="dk1"/>
              </a:buClr>
              <a:buFont typeface="Arial"/>
              <a:buChar char="●"/>
            </a:pPr>
            <a:r>
              <a:rPr lang="en" sz="4400" dirty="0"/>
              <a:t>Global memory</a:t>
            </a:r>
          </a:p>
          <a:p>
            <a:pPr marL="914400" indent="-838200">
              <a:spcBef>
                <a:spcPts val="0"/>
              </a:spcBef>
              <a:buClr>
                <a:schemeClr val="dk1"/>
              </a:buClr>
              <a:buFont typeface="Arial"/>
              <a:buChar char="●"/>
            </a:pPr>
            <a:endParaRPr lang="en-US" sz="4400" dirty="0"/>
          </a:p>
          <a:p>
            <a:pPr marL="914400" indent="-838200">
              <a:buClr>
                <a:schemeClr val="dk1"/>
              </a:buClr>
              <a:buFont typeface="Arial"/>
              <a:buChar char="●"/>
            </a:pPr>
            <a:r>
              <a:rPr lang="en" sz="4400" dirty="0"/>
              <a:t>Shared memory</a:t>
            </a:r>
          </a:p>
          <a:p>
            <a:pPr marL="914400" indent="-838200">
              <a:buClr>
                <a:schemeClr val="dk1"/>
              </a:buClr>
              <a:buFont typeface="Arial"/>
              <a:buChar char="●"/>
            </a:pPr>
            <a:endParaRPr lang="en" sz="4400" dirty="0"/>
          </a:p>
          <a:p>
            <a:pPr marL="914400" indent="-838200">
              <a:buClr>
                <a:schemeClr val="dk1"/>
              </a:buClr>
              <a:buFont typeface="Arial"/>
              <a:buChar char="●"/>
            </a:pPr>
            <a:r>
              <a:rPr lang="en" sz="4400" dirty="0"/>
              <a:t>L1/L2/</a:t>
            </a:r>
            <a:r>
              <a:rPr lang="en-US" sz="4400" dirty="0"/>
              <a:t>L3</a:t>
            </a:r>
            <a:r>
              <a:rPr lang="en" sz="4400" dirty="0"/>
              <a:t> cache</a:t>
            </a:r>
          </a:p>
          <a:p>
            <a:pPr marL="914400" indent="-838200">
              <a:buClr>
                <a:schemeClr val="dk1"/>
              </a:buClr>
              <a:buFont typeface="Arial"/>
              <a:buChar char="●"/>
            </a:pPr>
            <a:endParaRPr lang="en" sz="4400" dirty="0"/>
          </a:p>
          <a:p>
            <a:pPr marL="914400" indent="-838200">
              <a:buClr>
                <a:schemeClr val="dk1"/>
              </a:buClr>
              <a:buFont typeface="Arial"/>
              <a:buChar char="●"/>
            </a:pPr>
            <a:r>
              <a:rPr lang="en" sz="4400" dirty="0"/>
              <a:t>Constant memory</a:t>
            </a:r>
          </a:p>
          <a:p>
            <a:pPr marL="914400" indent="-838200">
              <a:buClr>
                <a:schemeClr val="dk1"/>
              </a:buClr>
              <a:buFont typeface="Arial"/>
              <a:buChar char="●"/>
            </a:pPr>
            <a:endParaRPr lang="en" sz="4400" dirty="0"/>
          </a:p>
          <a:p>
            <a:pPr marL="914400" indent="-838200">
              <a:spcBef>
                <a:spcPts val="0"/>
              </a:spcBef>
              <a:buClr>
                <a:schemeClr val="dk1"/>
              </a:buClr>
              <a:buFont typeface="Arial"/>
              <a:buChar char="●"/>
            </a:pPr>
            <a:r>
              <a:rPr lang="en" sz="4400" dirty="0"/>
              <a:t>Texture memory</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Read-only cache (CC 3.5+)</a:t>
            </a:r>
          </a:p>
        </p:txBody>
      </p:sp>
      <p:sp>
        <p:nvSpPr>
          <p:cNvPr id="79" name="Shape 7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55</a:t>
            </a:fld>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0740" y="1885188"/>
            <a:ext cx="7980240" cy="9329012"/>
          </a:xfrm>
          <a:prstGeom prst="rect">
            <a:avLst/>
          </a:prstGeom>
        </p:spPr>
      </p:pic>
    </p:spTree>
    <p:extLst>
      <p:ext uri="{BB962C8B-B14F-4D97-AF65-F5344CB8AC3E}">
        <p14:creationId xmlns:p14="http://schemas.microsoft.com/office/powerpoint/2010/main" val="981829593"/>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491" y="682602"/>
            <a:ext cx="11658600" cy="2286000"/>
          </a:xfrm>
        </p:spPr>
        <p:txBody>
          <a:bodyPr/>
          <a:lstStyle/>
          <a:p>
            <a:r>
              <a:rPr lang="en" dirty="0"/>
              <a:t>Part 1:</a:t>
            </a:r>
            <a:br>
              <a:rPr lang="en" dirty="0"/>
            </a:br>
            <a:r>
              <a:rPr lang="en" dirty="0"/>
              <a:t>Regs, Local, Share &amp; Global Memory</a:t>
            </a:r>
            <a:endParaRPr lang="en-US" dirty="0"/>
          </a:p>
        </p:txBody>
      </p:sp>
      <p:sp>
        <p:nvSpPr>
          <p:cNvPr id="3" name="Text Placeholder 2"/>
          <p:cNvSpPr>
            <a:spLocks noGrp="1"/>
          </p:cNvSpPr>
          <p:nvPr>
            <p:ph type="body" idx="1"/>
          </p:nvPr>
        </p:nvSpPr>
        <p:spPr>
          <a:xfrm>
            <a:off x="2075935" y="2971582"/>
            <a:ext cx="15544800" cy="10064796"/>
          </a:xfrm>
        </p:spPr>
        <p:txBody>
          <a:bodyPr/>
          <a:lstStyle/>
          <a:p>
            <a:r>
              <a:rPr lang="en-US" sz="3600" b="1" dirty="0"/>
              <a:t>Registers: </a:t>
            </a:r>
            <a:r>
              <a:rPr lang="en-US" sz="3600" dirty="0"/>
              <a:t>The fastest form of memory on the multi-processor. Is only accessible by the thread. Has the lifetime of the thread. </a:t>
            </a:r>
          </a:p>
          <a:p>
            <a:endParaRPr lang="en-US" sz="3600" dirty="0"/>
          </a:p>
          <a:p>
            <a:r>
              <a:rPr lang="en-US" sz="3600" b="1" dirty="0"/>
              <a:t>Local memory: </a:t>
            </a:r>
            <a:r>
              <a:rPr lang="en-US" sz="3600" dirty="0"/>
              <a:t>Resides in global memory and can be 150x slower than register or shared memory. Is only accessible by the thread. Has the lifetime of the thread.</a:t>
            </a:r>
          </a:p>
          <a:p>
            <a:endParaRPr lang="en-US" sz="3600" dirty="0"/>
          </a:p>
          <a:p>
            <a:r>
              <a:rPr lang="en-US" sz="3600" b="1" dirty="0"/>
              <a:t>Shared Memory: </a:t>
            </a:r>
            <a:r>
              <a:rPr lang="en-US" sz="3600" dirty="0"/>
              <a:t>Can be as fast as a register when there are no bank conflicts or when reading from the same address. Accessible by any thread of the block from which it was created. Has the lifetime of the block. </a:t>
            </a:r>
          </a:p>
          <a:p>
            <a:endParaRPr lang="en-US" sz="3600" dirty="0"/>
          </a:p>
          <a:p>
            <a:r>
              <a:rPr lang="en-US" sz="3600" b="1" dirty="0"/>
              <a:t>Global memory: </a:t>
            </a:r>
            <a:r>
              <a:rPr lang="en-US" sz="3600" dirty="0"/>
              <a:t>Potentially 150x slower than register or shared memory -- watch out for </a:t>
            </a:r>
            <a:r>
              <a:rPr lang="en-US" sz="3600" dirty="0" err="1"/>
              <a:t>uncoalesced</a:t>
            </a:r>
            <a:r>
              <a:rPr lang="en-US" sz="3600" dirty="0"/>
              <a:t> reads and writes. Accessible from either the host or device. Has the lifetime of the application—that is, it persistent between kernel launches. </a:t>
            </a:r>
          </a:p>
          <a:p>
            <a:endParaRPr lang="en-US" dirty="0"/>
          </a:p>
        </p:txBody>
      </p:sp>
      <p:sp>
        <p:nvSpPr>
          <p:cNvPr id="4" name="Slide Number Placeholder 3"/>
          <p:cNvSpPr>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56</a:t>
            </a:fld>
            <a:endParaRPr lang="en"/>
          </a:p>
        </p:txBody>
      </p:sp>
    </p:spTree>
    <p:extLst>
      <p:ext uri="{BB962C8B-B14F-4D97-AF65-F5344CB8AC3E}">
        <p14:creationId xmlns:p14="http://schemas.microsoft.com/office/powerpoint/2010/main" val="190221639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3534031" y="271848"/>
            <a:ext cx="10552671" cy="13048735"/>
          </a:xfrm>
          <a:prstGeom prst="rect">
            <a:avLst/>
          </a:prstGeom>
          <a:noFill/>
          <a:ln>
            <a:noFill/>
          </a:ln>
        </p:spPr>
      </p:pic>
      <p:sp>
        <p:nvSpPr>
          <p:cNvPr id="85" name="Shape 85"/>
          <p:cNvSpPr txBox="1">
            <a:spLocks noGrp="1"/>
          </p:cNvSpPr>
          <p:nvPr>
            <p:ph type="body" idx="1"/>
          </p:nvPr>
        </p:nvSpPr>
        <p:spPr>
          <a:prstGeom prst="rect">
            <a:avLst/>
          </a:prstGeom>
        </p:spPr>
        <p:txBody>
          <a:bodyPr lIns="182850" tIns="182850" rIns="182850" bIns="182850" anchor="t" anchorCtr="0">
            <a:noAutofit/>
          </a:bodyPr>
          <a:lstStyle/>
          <a:p>
            <a:r>
              <a:rPr lang="en"/>
              <a:t>Memory Scope</a:t>
            </a:r>
          </a:p>
        </p:txBody>
      </p:sp>
      <p:sp>
        <p:nvSpPr>
          <p:cNvPr id="88" name="Shape 88"/>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57</a:t>
            </a:fld>
            <a:endParaRPr lang="en"/>
          </a:p>
        </p:txBody>
      </p:sp>
    </p:spTree>
    <p:extLst>
      <p:ext uri="{BB962C8B-B14F-4D97-AF65-F5344CB8AC3E}">
        <p14:creationId xmlns:p14="http://schemas.microsoft.com/office/powerpoint/2010/main" val="1184388433"/>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type="title"/>
          </p:nvPr>
        </p:nvSpPr>
        <p:spPr>
          <a:xfrm>
            <a:off x="1952367" y="520871"/>
            <a:ext cx="12727459" cy="2072308"/>
          </a:xfrm>
          <a:prstGeom prst="rect">
            <a:avLst/>
          </a:prstGeom>
        </p:spPr>
        <p:txBody>
          <a:bodyPr lIns="182850" tIns="182850" rIns="182850" bIns="182850" anchor="b" anchorCtr="0">
            <a:noAutofit/>
          </a:bodyPr>
          <a:lstStyle/>
          <a:p>
            <a:r>
              <a:rPr lang="en" sz="6600" b="1" dirty="0"/>
              <a:t>Global Memory</a:t>
            </a:r>
          </a:p>
        </p:txBody>
      </p:sp>
      <p:sp>
        <p:nvSpPr>
          <p:cNvPr id="119" name="Shape 119"/>
          <p:cNvSpPr txBox="1">
            <a:spLocks noGrp="1"/>
          </p:cNvSpPr>
          <p:nvPr>
            <p:ph type="body" idx="1"/>
          </p:nvPr>
        </p:nvSpPr>
        <p:spPr>
          <a:xfrm>
            <a:off x="1791729" y="2843198"/>
            <a:ext cx="14704541" cy="7092236"/>
          </a:xfrm>
          <a:prstGeom prst="rect">
            <a:avLst/>
          </a:prstGeom>
        </p:spPr>
        <p:txBody>
          <a:bodyPr lIns="182850" tIns="182850" rIns="182850" bIns="182850" anchor="t" anchorCtr="0">
            <a:noAutofit/>
          </a:bodyPr>
          <a:lstStyle/>
          <a:p>
            <a:r>
              <a:rPr lang="en" sz="4400" b="1" dirty="0"/>
              <a:t>Global memory</a:t>
            </a:r>
            <a:r>
              <a:rPr lang="en" sz="4400" dirty="0"/>
              <a:t> is separate hardware from the GPU core (containing SM’s, caches, </a:t>
            </a:r>
            <a:r>
              <a:rPr lang="en" sz="4400" dirty="0" err="1"/>
              <a:t>etc</a:t>
            </a:r>
            <a:r>
              <a:rPr lang="en" sz="4400" dirty="0"/>
              <a:t>).</a:t>
            </a:r>
            <a:endParaRPr lang="en-US" sz="4400" dirty="0"/>
          </a:p>
          <a:p>
            <a:pPr lvl="1"/>
            <a:r>
              <a:rPr lang="en" sz="4400" dirty="0"/>
              <a:t>The vast majority of memory on a GPU is global memory</a:t>
            </a:r>
          </a:p>
          <a:p>
            <a:pPr lvl="1"/>
            <a:r>
              <a:rPr lang="en" sz="4400" dirty="0"/>
              <a:t>If data doesn’t fit into global memory, you are going to have process it in chunks that do fit in global memory.</a:t>
            </a:r>
          </a:p>
          <a:p>
            <a:pPr lvl="1"/>
            <a:r>
              <a:rPr lang="en" sz="4400" dirty="0"/>
              <a:t>GPUs have .5 - 24GB of global memory, with most now having ~2GB.</a:t>
            </a:r>
          </a:p>
          <a:p>
            <a:pPr lvl="1"/>
            <a:endParaRPr lang="en" sz="4400" dirty="0"/>
          </a:p>
          <a:p>
            <a:r>
              <a:rPr lang="en" sz="4400" dirty="0"/>
              <a:t>Global memory latency is ~300ns on Kepler and ~600ns on Fermi</a:t>
            </a:r>
          </a:p>
        </p:txBody>
      </p:sp>
      <p:sp>
        <p:nvSpPr>
          <p:cNvPr id="121" name="Shape 121"/>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58</a:t>
            </a:fld>
            <a:endParaRPr lang="en"/>
          </a:p>
        </p:txBody>
      </p:sp>
    </p:spTree>
    <p:extLst>
      <p:ext uri="{BB962C8B-B14F-4D97-AF65-F5344CB8AC3E}">
        <p14:creationId xmlns:p14="http://schemas.microsoft.com/office/powerpoint/2010/main" val="4007632581"/>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1828800" y="11502306"/>
            <a:ext cx="16459200" cy="1385597"/>
          </a:xfrm>
          <a:prstGeom prst="rect">
            <a:avLst/>
          </a:prstGeom>
        </p:spPr>
        <p:txBody>
          <a:bodyPr lIns="182850" tIns="182850" rIns="182850" bIns="182850" anchor="t" anchorCtr="0">
            <a:noAutofit/>
          </a:bodyPr>
          <a:lstStyle/>
          <a:p>
            <a:r>
              <a:rPr lang="en" sz="4800" dirty="0"/>
              <a:t>Nvidia GeForce GTX 780</a:t>
            </a:r>
          </a:p>
        </p:txBody>
      </p:sp>
      <p:sp>
        <p:nvSpPr>
          <p:cNvPr id="114" name="Shape 114"/>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59</a:t>
            </a:fld>
            <a:endParaRPr lang="en"/>
          </a:p>
        </p:txBody>
      </p:sp>
      <p:pic>
        <p:nvPicPr>
          <p:cNvPr id="108" name="Shape 108"/>
          <p:cNvPicPr preferRelativeResize="0"/>
          <p:nvPr/>
        </p:nvPicPr>
        <p:blipFill>
          <a:blip r:embed="rId3">
            <a:alphaModFix/>
          </a:blip>
          <a:stretch>
            <a:fillRect/>
          </a:stretch>
        </p:blipFill>
        <p:spPr>
          <a:xfrm>
            <a:off x="1731975" y="2415147"/>
            <a:ext cx="14824058" cy="6983794"/>
          </a:xfrm>
          <a:prstGeom prst="rect">
            <a:avLst/>
          </a:prstGeom>
          <a:noFill/>
          <a:ln>
            <a:noFill/>
          </a:ln>
        </p:spPr>
      </p:pic>
      <p:cxnSp>
        <p:nvCxnSpPr>
          <p:cNvPr id="109" name="Shape 109"/>
          <p:cNvCxnSpPr/>
          <p:nvPr/>
        </p:nvCxnSpPr>
        <p:spPr>
          <a:xfrm rot="10800000">
            <a:off x="5390550" y="3646101"/>
            <a:ext cx="0" cy="2755198"/>
          </a:xfrm>
          <a:prstGeom prst="straightConnector1">
            <a:avLst/>
          </a:prstGeom>
          <a:noFill/>
          <a:ln w="19050" cap="flat">
            <a:solidFill>
              <a:srgbClr val="FF0000"/>
            </a:solidFill>
            <a:prstDash val="solid"/>
            <a:round/>
            <a:headEnd type="none" w="lg" len="lg"/>
            <a:tailEnd type="none" w="lg" len="lg"/>
          </a:ln>
        </p:spPr>
      </p:cxnSp>
      <p:cxnSp>
        <p:nvCxnSpPr>
          <p:cNvPr id="110" name="Shape 110"/>
          <p:cNvCxnSpPr/>
          <p:nvPr/>
        </p:nvCxnSpPr>
        <p:spPr>
          <a:xfrm>
            <a:off x="6633401" y="3271800"/>
            <a:ext cx="2785198" cy="0"/>
          </a:xfrm>
          <a:prstGeom prst="straightConnector1">
            <a:avLst/>
          </a:prstGeom>
          <a:noFill/>
          <a:ln w="19050" cap="flat">
            <a:solidFill>
              <a:srgbClr val="FF0000"/>
            </a:solidFill>
            <a:prstDash val="solid"/>
            <a:round/>
            <a:headEnd type="none" w="lg" len="lg"/>
            <a:tailEnd type="none" w="lg" len="lg"/>
          </a:ln>
        </p:spPr>
      </p:cxnSp>
      <p:cxnSp>
        <p:nvCxnSpPr>
          <p:cNvPr id="111" name="Shape 111"/>
          <p:cNvCxnSpPr/>
          <p:nvPr/>
        </p:nvCxnSpPr>
        <p:spPr>
          <a:xfrm rot="10800000">
            <a:off x="10301950" y="3855701"/>
            <a:ext cx="0" cy="2770198"/>
          </a:xfrm>
          <a:prstGeom prst="straightConnector1">
            <a:avLst/>
          </a:prstGeom>
          <a:noFill/>
          <a:ln w="19050" cap="flat">
            <a:solidFill>
              <a:srgbClr val="FF0000"/>
            </a:solidFill>
            <a:prstDash val="solid"/>
            <a:round/>
            <a:headEnd type="none" w="lg" len="lg"/>
            <a:tailEnd type="none" w="lg" len="lg"/>
          </a:ln>
        </p:spPr>
      </p:cxnSp>
      <p:sp>
        <p:nvSpPr>
          <p:cNvPr id="112" name="Shape 112"/>
          <p:cNvSpPr/>
          <p:nvPr/>
        </p:nvSpPr>
        <p:spPr>
          <a:xfrm>
            <a:off x="6603451" y="4200150"/>
            <a:ext cx="2620198" cy="2635200"/>
          </a:xfrm>
          <a:prstGeom prst="rect">
            <a:avLst/>
          </a:prstGeom>
          <a:noFill/>
          <a:ln w="3810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sp>
        <p:nvSpPr>
          <p:cNvPr id="113" name="Shape 113"/>
          <p:cNvSpPr txBox="1"/>
          <p:nvPr/>
        </p:nvSpPr>
        <p:spPr>
          <a:xfrm>
            <a:off x="7501851" y="8467700"/>
            <a:ext cx="8459998" cy="1632000"/>
          </a:xfrm>
          <a:prstGeom prst="rect">
            <a:avLst/>
          </a:prstGeom>
          <a:noFill/>
          <a:ln>
            <a:noFill/>
          </a:ln>
        </p:spPr>
        <p:txBody>
          <a:bodyPr lIns="182850" tIns="182850" rIns="182850" bIns="182850" anchor="t" anchorCtr="0">
            <a:noAutofit/>
          </a:bodyPr>
          <a:lstStyle/>
          <a:p>
            <a:r>
              <a:rPr lang="en" sz="6000" dirty="0"/>
              <a:t>Green box is GK110, red lines are global memory</a:t>
            </a:r>
          </a:p>
        </p:txBody>
      </p:sp>
    </p:spTree>
    <p:extLst>
      <p:ext uri="{BB962C8B-B14F-4D97-AF65-F5344CB8AC3E}">
        <p14:creationId xmlns:p14="http://schemas.microsoft.com/office/powerpoint/2010/main" val="3403430874"/>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40E6A-8DBB-B081-85EE-5EBDEA98C4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CB02E-97EC-BB0B-6FB7-B3D0B550AA7B}"/>
              </a:ext>
            </a:extLst>
          </p:cNvPr>
          <p:cNvSpPr>
            <a:spLocks noGrp="1"/>
          </p:cNvSpPr>
          <p:nvPr>
            <p:ph type="title"/>
          </p:nvPr>
        </p:nvSpPr>
        <p:spPr>
          <a:xfrm>
            <a:off x="2008716" y="706967"/>
            <a:ext cx="11658600" cy="1121833"/>
          </a:xfrm>
        </p:spPr>
        <p:txBody>
          <a:bodyPr>
            <a:normAutofit fontScale="90000"/>
          </a:bodyPr>
          <a:lstStyle/>
          <a:p>
            <a:r>
              <a:rPr lang="en-NO" dirty="0"/>
              <a:t>CUDA Book 4th Edition (2022): </a:t>
            </a:r>
            <a:br>
              <a:rPr lang="en-NO" dirty="0"/>
            </a:br>
            <a:r>
              <a:rPr lang="en-NO" dirty="0"/>
              <a:t>Chapters 1-8 preview online!</a:t>
            </a:r>
          </a:p>
        </p:txBody>
      </p:sp>
      <p:sp>
        <p:nvSpPr>
          <p:cNvPr id="3" name="Text Placeholder 2">
            <a:extLst>
              <a:ext uri="{FF2B5EF4-FFF2-40B4-BE49-F238E27FC236}">
                <a16:creationId xmlns:a16="http://schemas.microsoft.com/office/drawing/2014/main" id="{CD695725-3D4E-8DEB-51AE-98BABF3C70A8}"/>
              </a:ext>
            </a:extLst>
          </p:cNvPr>
          <p:cNvSpPr>
            <a:spLocks noGrp="1"/>
          </p:cNvSpPr>
          <p:nvPr>
            <p:ph type="body" sz="half" idx="1"/>
          </p:nvPr>
        </p:nvSpPr>
        <p:spPr/>
        <p:txBody>
          <a:bodyPr/>
          <a:lstStyle/>
          <a:p>
            <a:endParaRPr lang="en-NO"/>
          </a:p>
        </p:txBody>
      </p:sp>
      <p:pic>
        <p:nvPicPr>
          <p:cNvPr id="5" name="Picture 4" descr="A screenshot of a web page&#10;&#10;Description automatically generated">
            <a:extLst>
              <a:ext uri="{FF2B5EF4-FFF2-40B4-BE49-F238E27FC236}">
                <a16:creationId xmlns:a16="http://schemas.microsoft.com/office/drawing/2014/main" id="{10F4698F-2186-2FA8-3856-4EB93F318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733" y="2442169"/>
            <a:ext cx="16702636" cy="11104498"/>
          </a:xfrm>
          <a:prstGeom prst="rect">
            <a:avLst/>
          </a:prstGeom>
        </p:spPr>
      </p:pic>
    </p:spTree>
    <p:extLst>
      <p:ext uri="{BB962C8B-B14F-4D97-AF65-F5344CB8AC3E}">
        <p14:creationId xmlns:p14="http://schemas.microsoft.com/office/powerpoint/2010/main" val="100906394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669059" y="1079500"/>
            <a:ext cx="12894791" cy="2286000"/>
          </a:xfrm>
          <a:prstGeom prst="rect">
            <a:avLst/>
          </a:prstGeom>
        </p:spPr>
        <p:txBody>
          <a:bodyPr lIns="182850" tIns="182850" rIns="182850" bIns="182850" anchor="b" anchorCtr="0">
            <a:noAutofit/>
          </a:bodyPr>
          <a:lstStyle/>
          <a:p>
            <a:r>
              <a:rPr lang="en" b="1" dirty="0">
                <a:latin typeface="+mn-lt"/>
              </a:rPr>
              <a:t>Accessing global memory efficiently</a:t>
            </a:r>
          </a:p>
        </p:txBody>
      </p:sp>
      <p:sp>
        <p:nvSpPr>
          <p:cNvPr id="127" name="Shape 127"/>
          <p:cNvSpPr txBox="1">
            <a:spLocks noGrp="1"/>
          </p:cNvSpPr>
          <p:nvPr>
            <p:ph type="body" idx="1"/>
          </p:nvPr>
        </p:nvSpPr>
        <p:spPr>
          <a:xfrm>
            <a:off x="1729946" y="3966195"/>
            <a:ext cx="15816649" cy="7106062"/>
          </a:xfrm>
          <a:prstGeom prst="rect">
            <a:avLst/>
          </a:prstGeom>
        </p:spPr>
        <p:txBody>
          <a:bodyPr lIns="182850" tIns="182850" rIns="182850" bIns="182850" anchor="t" anchorCtr="0">
            <a:noAutofit/>
          </a:bodyPr>
          <a:lstStyle/>
          <a:p>
            <a:r>
              <a:rPr lang="en" sz="4800" dirty="0"/>
              <a:t>Global memory IO is the slowest form of IO on GPU</a:t>
            </a:r>
            <a:endParaRPr lang="en-US" sz="4800" dirty="0"/>
          </a:p>
          <a:p>
            <a:pPr lvl="1"/>
            <a:r>
              <a:rPr lang="en" sz="4600" dirty="0"/>
              <a:t>except </a:t>
            </a:r>
            <a:r>
              <a:rPr lang="en" sz="4400" dirty="0"/>
              <a:t>for accessing host memory (duh...)</a:t>
            </a:r>
          </a:p>
          <a:p>
            <a:pPr lvl="1"/>
            <a:endParaRPr lang="en-US" sz="4400" dirty="0"/>
          </a:p>
          <a:p>
            <a:r>
              <a:rPr lang="en" sz="4800" dirty="0"/>
              <a:t>Because of this, we want to access global memory as little as possible</a:t>
            </a:r>
          </a:p>
          <a:p>
            <a:endParaRPr lang="en" sz="4800" dirty="0"/>
          </a:p>
          <a:p>
            <a:r>
              <a:rPr lang="en" sz="4800" dirty="0"/>
              <a:t>Access patterns that play nicely with GPU hardware are called</a:t>
            </a:r>
            <a:r>
              <a:rPr lang="en" sz="4800" i="1" dirty="0"/>
              <a:t> </a:t>
            </a:r>
            <a:r>
              <a:rPr lang="en" sz="4800" b="1" dirty="0">
                <a:solidFill>
                  <a:srgbClr val="C00000"/>
                </a:solidFill>
              </a:rPr>
              <a:t>coalesced memory accesses.</a:t>
            </a:r>
          </a:p>
        </p:txBody>
      </p:sp>
      <p:sp>
        <p:nvSpPr>
          <p:cNvPr id="128" name="Shape 128"/>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60</a:t>
            </a:fld>
            <a:endParaRPr lang="en"/>
          </a:p>
        </p:txBody>
      </p:sp>
    </p:spTree>
    <p:extLst>
      <p:ext uri="{BB962C8B-B14F-4D97-AF65-F5344CB8AC3E}">
        <p14:creationId xmlns:p14="http://schemas.microsoft.com/office/powerpoint/2010/main" val="30990410"/>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2539050" y="506536"/>
            <a:ext cx="12035481" cy="2143870"/>
          </a:xfrm>
          <a:prstGeom prst="rect">
            <a:avLst/>
          </a:prstGeom>
        </p:spPr>
        <p:txBody>
          <a:bodyPr lIns="182850" tIns="182850" rIns="182850" bIns="182850" anchor="b" anchorCtr="0">
            <a:noAutofit/>
          </a:bodyPr>
          <a:lstStyle/>
          <a:p>
            <a:r>
              <a:rPr lang="en" b="1" dirty="0">
                <a:latin typeface="+mn-lt"/>
              </a:rPr>
              <a:t>Memory Coalescing</a:t>
            </a:r>
          </a:p>
        </p:txBody>
      </p:sp>
      <p:sp>
        <p:nvSpPr>
          <p:cNvPr id="134" name="Shape 134"/>
          <p:cNvSpPr txBox="1">
            <a:spLocks noGrp="1"/>
          </p:cNvSpPr>
          <p:nvPr>
            <p:ph type="body" idx="1"/>
          </p:nvPr>
        </p:nvSpPr>
        <p:spPr>
          <a:xfrm>
            <a:off x="1383957" y="2883072"/>
            <a:ext cx="16360346" cy="9226550"/>
          </a:xfrm>
          <a:prstGeom prst="rect">
            <a:avLst/>
          </a:prstGeom>
        </p:spPr>
        <p:txBody>
          <a:bodyPr lIns="182850" tIns="182850" rIns="182850" bIns="182850" anchor="t" anchorCtr="0">
            <a:noAutofit/>
          </a:bodyPr>
          <a:lstStyle/>
          <a:p>
            <a:r>
              <a:rPr lang="en" sz="4400" dirty="0"/>
              <a:t>Memory accesses are done in large groups setup as </a:t>
            </a:r>
          </a:p>
          <a:p>
            <a:pPr marL="0" indent="0">
              <a:buNone/>
            </a:pPr>
            <a:r>
              <a:rPr lang="en" sz="4400" b="1" dirty="0"/>
              <a:t>          Memory Transactions</a:t>
            </a:r>
          </a:p>
          <a:p>
            <a:pPr lvl="1"/>
            <a:r>
              <a:rPr lang="en" sz="4400" dirty="0"/>
              <a:t> Done per warp</a:t>
            </a:r>
          </a:p>
          <a:p>
            <a:pPr lvl="1"/>
            <a:r>
              <a:rPr lang="en" sz="4400" dirty="0"/>
              <a:t> Fully utilizes the way IO is setup at the hardware level</a:t>
            </a:r>
          </a:p>
          <a:p>
            <a:pPr lvl="1"/>
            <a:endParaRPr lang="en" sz="4400" dirty="0"/>
          </a:p>
          <a:p>
            <a:r>
              <a:rPr lang="en" sz="4400" dirty="0"/>
              <a:t>Coalesced memory accesses minimize the number of cache lines read in through these memory transactions</a:t>
            </a:r>
          </a:p>
          <a:p>
            <a:pPr lvl="1"/>
            <a:r>
              <a:rPr lang="en" sz="4400" dirty="0"/>
              <a:t>GPU cache lines are 128 bytes and are aligned</a:t>
            </a:r>
          </a:p>
          <a:p>
            <a:pPr lvl="1"/>
            <a:endParaRPr lang="en" sz="4400" dirty="0"/>
          </a:p>
          <a:p>
            <a:r>
              <a:rPr lang="en" sz="4400" dirty="0"/>
              <a:t>Memory coalescing is much more complicated in reality</a:t>
            </a:r>
          </a:p>
          <a:p>
            <a:pPr lvl="1"/>
            <a:r>
              <a:rPr lang="nb-NO" sz="4400" dirty="0"/>
              <a:t>Will cover </a:t>
            </a:r>
            <a:r>
              <a:rPr lang="nb-NO" sz="4400" dirty="0" err="1"/>
              <a:t>some</a:t>
            </a:r>
            <a:r>
              <a:rPr lang="nb-NO" sz="4400" dirty="0"/>
              <a:t> </a:t>
            </a:r>
            <a:r>
              <a:rPr lang="nb-NO" sz="4400" dirty="0" err="1"/>
              <a:t>examples</a:t>
            </a:r>
            <a:r>
              <a:rPr lang="nb-NO" sz="4400" dirty="0"/>
              <a:t> later,  </a:t>
            </a:r>
            <a:r>
              <a:rPr lang="nb-NO" sz="4400" dirty="0" err="1"/>
              <a:t>but</a:t>
            </a:r>
            <a:r>
              <a:rPr lang="nb-NO" sz="4400" dirty="0"/>
              <a:t> </a:t>
            </a:r>
            <a:r>
              <a:rPr lang="nb-NO" sz="4400" dirty="0" err="1"/>
              <a:t>fairly</a:t>
            </a:r>
            <a:r>
              <a:rPr lang="nb-NO" sz="4400" dirty="0"/>
              <a:t> simple </a:t>
            </a:r>
            <a:r>
              <a:rPr lang="nb-NO" sz="4400" dirty="0" err="1"/>
              <a:t>strategies</a:t>
            </a:r>
            <a:r>
              <a:rPr lang="nb-NO" sz="4400" dirty="0"/>
              <a:t> used in </a:t>
            </a:r>
            <a:r>
              <a:rPr lang="nb-NO" sz="4400" dirty="0" err="1"/>
              <a:t>this</a:t>
            </a:r>
            <a:r>
              <a:rPr lang="nb-NO" sz="4400" dirty="0"/>
              <a:t> </a:t>
            </a:r>
            <a:r>
              <a:rPr lang="nb-NO" sz="4400" dirty="0" err="1"/>
              <a:t>class</a:t>
            </a:r>
            <a:r>
              <a:rPr lang="nb-NO" sz="4400" dirty="0"/>
              <a:t>.</a:t>
            </a:r>
            <a:endParaRPr lang="en" sz="4400" dirty="0">
              <a:latin typeface="Arial" charset="0"/>
            </a:endParaRPr>
          </a:p>
        </p:txBody>
      </p:sp>
      <p:sp>
        <p:nvSpPr>
          <p:cNvPr id="135" name="Shape 135"/>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61</a:t>
            </a:fld>
            <a:endParaRPr lang="en"/>
          </a:p>
        </p:txBody>
      </p:sp>
    </p:spTree>
    <p:extLst>
      <p:ext uri="{BB962C8B-B14F-4D97-AF65-F5344CB8AC3E}">
        <p14:creationId xmlns:p14="http://schemas.microsoft.com/office/powerpoint/2010/main" val="1160698492"/>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3410465" y="9995500"/>
            <a:ext cx="16459200" cy="1385597"/>
          </a:xfrm>
          <a:prstGeom prst="rect">
            <a:avLst/>
          </a:prstGeom>
        </p:spPr>
        <p:txBody>
          <a:bodyPr lIns="182850" tIns="182850" rIns="182850" bIns="182850" anchor="t" anchorCtr="0">
            <a:noAutofit/>
          </a:bodyPr>
          <a:lstStyle/>
          <a:p>
            <a:r>
              <a:rPr lang="en" dirty="0"/>
              <a:t>Misalignment can cause non-coalesced access</a:t>
            </a:r>
          </a:p>
        </p:txBody>
      </p:sp>
      <p:sp>
        <p:nvSpPr>
          <p:cNvPr id="153" name="Shape 153"/>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62</a:t>
            </a:fld>
            <a:endParaRPr lang="en"/>
          </a:p>
        </p:txBody>
      </p:sp>
      <p:pic>
        <p:nvPicPr>
          <p:cNvPr id="152" name="Shape 152"/>
          <p:cNvPicPr preferRelativeResize="0"/>
          <p:nvPr/>
        </p:nvPicPr>
        <p:blipFill>
          <a:blip r:embed="rId3">
            <a:alphaModFix/>
          </a:blip>
          <a:stretch>
            <a:fillRect/>
          </a:stretch>
        </p:blipFill>
        <p:spPr>
          <a:xfrm>
            <a:off x="1492583" y="1104166"/>
            <a:ext cx="15621000" cy="7239000"/>
          </a:xfrm>
          <a:prstGeom prst="rect">
            <a:avLst/>
          </a:prstGeom>
          <a:noFill/>
          <a:ln>
            <a:noFill/>
          </a:ln>
        </p:spPr>
      </p:pic>
    </p:spTree>
    <p:extLst>
      <p:ext uri="{BB962C8B-B14F-4D97-AF65-F5344CB8AC3E}">
        <p14:creationId xmlns:p14="http://schemas.microsoft.com/office/powerpoint/2010/main" val="770439994"/>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2248930" y="10855200"/>
            <a:ext cx="16459200" cy="1385597"/>
          </a:xfrm>
          <a:prstGeom prst="rect">
            <a:avLst/>
          </a:prstGeom>
        </p:spPr>
        <p:txBody>
          <a:bodyPr lIns="182850" tIns="182850" rIns="182850" bIns="182850" anchor="t" anchorCtr="0">
            <a:noAutofit/>
          </a:bodyPr>
          <a:lstStyle/>
          <a:p>
            <a:r>
              <a:rPr lang="en" dirty="0"/>
              <a:t>A coalesced access!</a:t>
            </a:r>
          </a:p>
        </p:txBody>
      </p:sp>
      <p:sp>
        <p:nvSpPr>
          <p:cNvPr id="160" name="Shape 160"/>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63</a:t>
            </a:fld>
            <a:endParaRPr lang="en"/>
          </a:p>
        </p:txBody>
      </p:sp>
      <p:pic>
        <p:nvPicPr>
          <p:cNvPr id="159" name="Shape 159"/>
          <p:cNvPicPr preferRelativeResize="0"/>
          <p:nvPr/>
        </p:nvPicPr>
        <p:blipFill>
          <a:blip r:embed="rId3">
            <a:alphaModFix/>
          </a:blip>
          <a:stretch>
            <a:fillRect/>
          </a:stretch>
        </p:blipFill>
        <p:spPr>
          <a:xfrm>
            <a:off x="1323951" y="2860800"/>
            <a:ext cx="15640050" cy="6819900"/>
          </a:xfrm>
          <a:prstGeom prst="rect">
            <a:avLst/>
          </a:prstGeom>
          <a:noFill/>
          <a:ln>
            <a:noFill/>
          </a:ln>
        </p:spPr>
      </p:pic>
    </p:spTree>
    <p:extLst>
      <p:ext uri="{BB962C8B-B14F-4D97-AF65-F5344CB8AC3E}">
        <p14:creationId xmlns:p14="http://schemas.microsoft.com/office/powerpoint/2010/main" val="780502460"/>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693773" y="570299"/>
            <a:ext cx="16459200" cy="2305546"/>
          </a:xfrm>
          <a:prstGeom prst="rect">
            <a:avLst/>
          </a:prstGeom>
        </p:spPr>
        <p:txBody>
          <a:bodyPr lIns="182850" tIns="182850" rIns="182850" bIns="182850" anchor="b" anchorCtr="0">
            <a:noAutofit/>
          </a:bodyPr>
          <a:lstStyle/>
          <a:p>
            <a:r>
              <a:rPr lang="en" b="1" dirty="0">
                <a:latin typeface="+mn-lt"/>
              </a:rPr>
              <a:t>Shared Memory</a:t>
            </a:r>
          </a:p>
        </p:txBody>
      </p:sp>
      <p:sp>
        <p:nvSpPr>
          <p:cNvPr id="166" name="Shape 166"/>
          <p:cNvSpPr txBox="1">
            <a:spLocks noGrp="1"/>
          </p:cNvSpPr>
          <p:nvPr>
            <p:ph type="body" idx="1"/>
          </p:nvPr>
        </p:nvSpPr>
        <p:spPr>
          <a:xfrm>
            <a:off x="1235675" y="3143595"/>
            <a:ext cx="16459200" cy="6609606"/>
          </a:xfrm>
          <a:prstGeom prst="rect">
            <a:avLst/>
          </a:prstGeom>
        </p:spPr>
        <p:txBody>
          <a:bodyPr lIns="182850" tIns="182850" rIns="182850" bIns="182850" anchor="t" anchorCtr="0">
            <a:noAutofit/>
          </a:bodyPr>
          <a:lstStyle/>
          <a:p>
            <a:pPr marL="914400" indent="-762000">
              <a:spcBef>
                <a:spcPts val="0"/>
              </a:spcBef>
              <a:buClr>
                <a:schemeClr val="dk1"/>
              </a:buClr>
              <a:buFont typeface="Arial"/>
              <a:buChar char="●"/>
            </a:pPr>
            <a:r>
              <a:rPr lang="en" sz="4800" dirty="0"/>
              <a:t>Very fast memory located in the SM</a:t>
            </a:r>
          </a:p>
          <a:p>
            <a:pPr marL="914400" indent="-762000">
              <a:spcBef>
                <a:spcPts val="0"/>
              </a:spcBef>
              <a:buClr>
                <a:schemeClr val="dk1"/>
              </a:buClr>
              <a:buFont typeface="Arial"/>
              <a:buChar char="●"/>
            </a:pPr>
            <a:endParaRPr lang="en" sz="4800" dirty="0"/>
          </a:p>
          <a:p>
            <a:pPr marL="914400" indent="-762000">
              <a:buClr>
                <a:schemeClr val="dk1"/>
              </a:buClr>
              <a:buFont typeface="Arial"/>
              <a:buChar char="●"/>
            </a:pPr>
            <a:r>
              <a:rPr lang="en" sz="4800" dirty="0"/>
              <a:t>Same hardware as L1 cache (will discuss later)</a:t>
            </a:r>
          </a:p>
          <a:p>
            <a:pPr marL="591312" lvl="1" indent="0">
              <a:buClr>
                <a:schemeClr val="dk1"/>
              </a:buClr>
              <a:buNone/>
            </a:pPr>
            <a:r>
              <a:rPr lang="en" sz="4600" dirty="0"/>
              <a:t>        ~5ns of latency</a:t>
            </a:r>
          </a:p>
          <a:p>
            <a:pPr marL="1353312" lvl="1" indent="-762000">
              <a:buClr>
                <a:schemeClr val="dk1"/>
              </a:buClr>
              <a:buFont typeface="Arial"/>
              <a:buChar char="●"/>
            </a:pPr>
            <a:endParaRPr lang="en" sz="4600" dirty="0"/>
          </a:p>
          <a:p>
            <a:pPr marL="914400" indent="-762000">
              <a:spcBef>
                <a:spcPts val="0"/>
              </a:spcBef>
              <a:buClr>
                <a:schemeClr val="dk1"/>
              </a:buClr>
              <a:buFont typeface="Arial"/>
              <a:buChar char="●"/>
            </a:pPr>
            <a:r>
              <a:rPr lang="en" sz="4800" dirty="0"/>
              <a:t>Maximum size of ~48KB (</a:t>
            </a:r>
            <a:r>
              <a:rPr lang="en-US" sz="4800" dirty="0"/>
              <a:t>varies per GPU)</a:t>
            </a:r>
          </a:p>
          <a:p>
            <a:pPr marL="914400" indent="-762000">
              <a:spcBef>
                <a:spcPts val="0"/>
              </a:spcBef>
              <a:buClr>
                <a:schemeClr val="dk1"/>
              </a:buClr>
              <a:buFont typeface="Arial"/>
              <a:buChar char="●"/>
            </a:pPr>
            <a:endParaRPr lang="en" sz="4800" dirty="0"/>
          </a:p>
          <a:p>
            <a:pPr marL="914400" indent="-762000">
              <a:spcBef>
                <a:spcPts val="0"/>
              </a:spcBef>
              <a:buClr>
                <a:schemeClr val="dk1"/>
              </a:buClr>
              <a:buFont typeface="Arial"/>
              <a:buChar char="●"/>
            </a:pPr>
            <a:r>
              <a:rPr lang="en" sz="4800" dirty="0"/>
              <a:t>Scope of shared memory is the block</a:t>
            </a:r>
          </a:p>
          <a:p>
            <a:pPr algn="ctr">
              <a:spcBef>
                <a:spcPts val="0"/>
              </a:spcBef>
              <a:buNone/>
            </a:pPr>
            <a:endParaRPr lang="en" sz="4800" b="1" dirty="0"/>
          </a:p>
          <a:p>
            <a:pPr>
              <a:spcBef>
                <a:spcPts val="0"/>
              </a:spcBef>
              <a:buNone/>
            </a:pPr>
            <a:endParaRPr lang="en" sz="4800" dirty="0"/>
          </a:p>
          <a:p>
            <a:pPr>
              <a:spcBef>
                <a:spcPts val="0"/>
              </a:spcBef>
              <a:buNone/>
            </a:pPr>
            <a:r>
              <a:rPr lang="en" sz="4800" dirty="0"/>
              <a:t>Remember:                 SM = streaming multiprocessor</a:t>
            </a:r>
          </a:p>
          <a:p>
            <a:pPr algn="ctr">
              <a:spcBef>
                <a:spcPts val="0"/>
              </a:spcBef>
              <a:buNone/>
            </a:pPr>
            <a:r>
              <a:rPr lang="en" sz="4800" dirty="0"/>
              <a:t>SM ≠ shared memory</a:t>
            </a:r>
          </a:p>
        </p:txBody>
      </p:sp>
      <p:sp>
        <p:nvSpPr>
          <p:cNvPr id="167" name="Shape 167"/>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64</a:t>
            </a:fld>
            <a:endParaRPr lang="en"/>
          </a:p>
        </p:txBody>
      </p:sp>
    </p:spTree>
    <p:extLst>
      <p:ext uri="{BB962C8B-B14F-4D97-AF65-F5344CB8AC3E}">
        <p14:creationId xmlns:p14="http://schemas.microsoft.com/office/powerpoint/2010/main" val="3016867127"/>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905250" y="1079500"/>
            <a:ext cx="11658600" cy="1302547"/>
          </a:xfrm>
          <a:prstGeom prst="rect">
            <a:avLst/>
          </a:prstGeom>
        </p:spPr>
        <p:txBody>
          <a:bodyPr lIns="182850" tIns="182850" rIns="182850" bIns="182850" anchor="b" anchorCtr="0">
            <a:noAutofit/>
          </a:bodyPr>
          <a:lstStyle/>
          <a:p>
            <a:r>
              <a:rPr lang="en" sz="6000" b="1" dirty="0">
                <a:latin typeface="+mn-lt"/>
              </a:rPr>
              <a:t>Shared memory syntax</a:t>
            </a:r>
          </a:p>
        </p:txBody>
      </p:sp>
      <p:sp>
        <p:nvSpPr>
          <p:cNvPr id="173" name="Shape 173"/>
          <p:cNvSpPr txBox="1">
            <a:spLocks noGrp="1"/>
          </p:cNvSpPr>
          <p:nvPr>
            <p:ph type="body" idx="1"/>
          </p:nvPr>
        </p:nvSpPr>
        <p:spPr>
          <a:xfrm>
            <a:off x="1828800" y="2949063"/>
            <a:ext cx="16459200" cy="10198526"/>
          </a:xfrm>
          <a:prstGeom prst="rect">
            <a:avLst/>
          </a:prstGeom>
        </p:spPr>
        <p:txBody>
          <a:bodyPr lIns="182850" tIns="182850" rIns="182850" bIns="182850" anchor="t" anchorCtr="0">
            <a:noAutofit/>
          </a:bodyPr>
          <a:lstStyle/>
          <a:p>
            <a:r>
              <a:rPr lang="en" sz="4000" dirty="0"/>
              <a:t>Can allocate shared memory statically (size known at compile time) or dynamically (size not known until runtime)</a:t>
            </a:r>
          </a:p>
          <a:p>
            <a:endParaRPr lang="en" sz="4000" dirty="0"/>
          </a:p>
          <a:p>
            <a:r>
              <a:rPr lang="en" sz="4000" dirty="0"/>
              <a:t>Static allocation syntax:</a:t>
            </a:r>
          </a:p>
          <a:p>
            <a:pPr lvl="1"/>
            <a:r>
              <a:rPr lang="en" sz="4000" dirty="0">
                <a:latin typeface="Consolas"/>
                <a:ea typeface="Consolas"/>
                <a:cs typeface="Consolas"/>
                <a:sym typeface="Consolas"/>
              </a:rPr>
              <a:t>__shared__ </a:t>
            </a:r>
            <a:r>
              <a:rPr lang="en" sz="4000" dirty="0">
                <a:solidFill>
                  <a:srgbClr val="000088"/>
                </a:solidFill>
                <a:latin typeface="Consolas"/>
                <a:ea typeface="Consolas"/>
                <a:cs typeface="Consolas"/>
                <a:sym typeface="Consolas"/>
              </a:rPr>
              <a:t>float</a:t>
            </a:r>
            <a:r>
              <a:rPr lang="en" sz="4000" dirty="0">
                <a:latin typeface="Consolas"/>
                <a:ea typeface="Consolas"/>
                <a:cs typeface="Consolas"/>
                <a:sym typeface="Consolas"/>
              </a:rPr>
              <a:t> data</a:t>
            </a:r>
            <a:r>
              <a:rPr lang="en" sz="4000" dirty="0">
                <a:solidFill>
                  <a:srgbClr val="666600"/>
                </a:solidFill>
                <a:latin typeface="Consolas"/>
                <a:ea typeface="Consolas"/>
                <a:cs typeface="Consolas"/>
                <a:sym typeface="Consolas"/>
              </a:rPr>
              <a:t>[</a:t>
            </a:r>
            <a:r>
              <a:rPr lang="en" sz="4000" dirty="0">
                <a:solidFill>
                  <a:srgbClr val="006666"/>
                </a:solidFill>
                <a:latin typeface="Consolas"/>
                <a:ea typeface="Consolas"/>
                <a:cs typeface="Consolas"/>
                <a:sym typeface="Consolas"/>
              </a:rPr>
              <a:t>1024</a:t>
            </a:r>
            <a:r>
              <a:rPr lang="en" sz="4000" dirty="0">
                <a:solidFill>
                  <a:srgbClr val="666600"/>
                </a:solidFill>
                <a:latin typeface="Consolas"/>
                <a:ea typeface="Consolas"/>
                <a:cs typeface="Consolas"/>
                <a:sym typeface="Consolas"/>
              </a:rPr>
              <a:t>];</a:t>
            </a:r>
          </a:p>
          <a:p>
            <a:pPr lvl="1"/>
            <a:r>
              <a:rPr lang="en" sz="4000" dirty="0">
                <a:latin typeface="Calibri"/>
                <a:ea typeface="Consolas"/>
                <a:cs typeface="Consolas"/>
                <a:sym typeface="Consolas"/>
              </a:rPr>
              <a:t>Declared </a:t>
            </a:r>
            <a:r>
              <a:rPr lang="en" sz="4000" dirty="0"/>
              <a:t>in the kernel, nothing in host code</a:t>
            </a:r>
          </a:p>
          <a:p>
            <a:pPr lvl="1"/>
            <a:endParaRPr lang="en" sz="4000" dirty="0"/>
          </a:p>
          <a:p>
            <a:r>
              <a:rPr lang="en" sz="4000" dirty="0"/>
              <a:t>Dynamic allocation syntax</a:t>
            </a:r>
          </a:p>
          <a:p>
            <a:pPr lvl="1"/>
            <a:r>
              <a:rPr lang="en" sz="4000" dirty="0">
                <a:solidFill>
                  <a:srgbClr val="404040"/>
                </a:solidFill>
                <a:latin typeface="Calibri" charset="0"/>
              </a:rPr>
              <a:t>Host:</a:t>
            </a:r>
            <a:endParaRPr lang="en" sz="4000" dirty="0">
              <a:latin typeface="Calibri" charset="0"/>
            </a:endParaRPr>
          </a:p>
          <a:p>
            <a:pPr lvl="2"/>
            <a:r>
              <a:rPr lang="en" sz="4000" dirty="0">
                <a:solidFill>
                  <a:srgbClr val="404040"/>
                </a:solidFill>
                <a:latin typeface="Calibri" charset="0"/>
              </a:rPr>
              <a:t>kernel</a:t>
            </a:r>
            <a:r>
              <a:rPr lang="en" sz="4000" dirty="0">
                <a:solidFill>
                  <a:srgbClr val="666600"/>
                </a:solidFill>
                <a:latin typeface="Calibri" charset="0"/>
              </a:rPr>
              <a:t>&lt;&lt;&lt;</a:t>
            </a:r>
            <a:r>
              <a:rPr lang="en" sz="4000" dirty="0" err="1">
                <a:solidFill>
                  <a:srgbClr val="404040"/>
                </a:solidFill>
                <a:latin typeface="Calibri" charset="0"/>
              </a:rPr>
              <a:t>grid_dim</a:t>
            </a:r>
            <a:r>
              <a:rPr lang="en" sz="4000" dirty="0">
                <a:solidFill>
                  <a:srgbClr val="666600"/>
                </a:solidFill>
                <a:latin typeface="Calibri" charset="0"/>
              </a:rPr>
              <a:t>,</a:t>
            </a:r>
            <a:r>
              <a:rPr lang="en" sz="4000" dirty="0">
                <a:solidFill>
                  <a:srgbClr val="404040"/>
                </a:solidFill>
                <a:latin typeface="Calibri" charset="0"/>
              </a:rPr>
              <a:t> </a:t>
            </a:r>
            <a:r>
              <a:rPr lang="en" sz="4000" dirty="0" err="1">
                <a:solidFill>
                  <a:srgbClr val="404040"/>
                </a:solidFill>
                <a:latin typeface="Calibri" charset="0"/>
              </a:rPr>
              <a:t>block_dim</a:t>
            </a:r>
            <a:r>
              <a:rPr lang="en" sz="4000" dirty="0">
                <a:solidFill>
                  <a:srgbClr val="666600"/>
                </a:solidFill>
                <a:latin typeface="Calibri" charset="0"/>
              </a:rPr>
              <a:t>,</a:t>
            </a:r>
            <a:r>
              <a:rPr lang="en" sz="4000" dirty="0">
                <a:solidFill>
                  <a:srgbClr val="404040"/>
                </a:solidFill>
                <a:latin typeface="Calibri" charset="0"/>
              </a:rPr>
              <a:t> </a:t>
            </a:r>
            <a:r>
              <a:rPr lang="en" sz="4000" dirty="0" err="1">
                <a:solidFill>
                  <a:srgbClr val="404040"/>
                </a:solidFill>
                <a:latin typeface="Calibri" charset="0"/>
              </a:rPr>
              <a:t>numBytesShMem</a:t>
            </a:r>
            <a:r>
              <a:rPr lang="en" sz="4000" dirty="0">
                <a:solidFill>
                  <a:srgbClr val="666600"/>
                </a:solidFill>
                <a:latin typeface="Calibri" charset="0"/>
              </a:rPr>
              <a:t>&gt;&gt;&gt;(</a:t>
            </a:r>
            <a:r>
              <a:rPr lang="en" sz="4000" dirty="0" err="1">
                <a:solidFill>
                  <a:srgbClr val="404040"/>
                </a:solidFill>
                <a:latin typeface="Calibri" charset="0"/>
              </a:rPr>
              <a:t>args</a:t>
            </a:r>
            <a:r>
              <a:rPr lang="en" sz="4000" dirty="0">
                <a:solidFill>
                  <a:srgbClr val="404040"/>
                </a:solidFill>
                <a:latin typeface="Calibri" charset="0"/>
              </a:rPr>
              <a:t>)</a:t>
            </a:r>
            <a:r>
              <a:rPr lang="en" sz="4000" dirty="0">
                <a:solidFill>
                  <a:srgbClr val="666600"/>
                </a:solidFill>
                <a:latin typeface="Calibri" charset="0"/>
              </a:rPr>
              <a:t>;</a:t>
            </a:r>
            <a:r>
              <a:rPr lang="en-US" sz="4000" dirty="0">
                <a:latin typeface="Calibri" charset="0"/>
              </a:rPr>
              <a:t> </a:t>
            </a:r>
            <a:endParaRPr lang="en" sz="4000" dirty="0">
              <a:latin typeface="Calibri" charset="0"/>
            </a:endParaRPr>
          </a:p>
          <a:p>
            <a:pPr lvl="1"/>
            <a:r>
              <a:rPr lang="en" sz="4000" dirty="0">
                <a:solidFill>
                  <a:srgbClr val="404040"/>
                </a:solidFill>
                <a:latin typeface="Calibri" charset="0"/>
              </a:rPr>
              <a:t>Device (in kernel):</a:t>
            </a:r>
          </a:p>
          <a:p>
            <a:pPr lvl="2"/>
            <a:r>
              <a:rPr lang="en" sz="4000" dirty="0">
                <a:solidFill>
                  <a:srgbClr val="000088"/>
                </a:solidFill>
                <a:latin typeface="Calibri" charset="0"/>
              </a:rPr>
              <a:t>extern</a:t>
            </a:r>
            <a:r>
              <a:rPr lang="en" sz="4000" dirty="0">
                <a:solidFill>
                  <a:srgbClr val="404040"/>
                </a:solidFill>
                <a:latin typeface="Calibri" charset="0"/>
              </a:rPr>
              <a:t> __shared__ </a:t>
            </a:r>
            <a:r>
              <a:rPr lang="en" sz="4000" dirty="0">
                <a:solidFill>
                  <a:srgbClr val="000088"/>
                </a:solidFill>
                <a:latin typeface="Calibri" charset="0"/>
              </a:rPr>
              <a:t>float</a:t>
            </a:r>
            <a:r>
              <a:rPr lang="en" sz="4000" dirty="0">
                <a:solidFill>
                  <a:srgbClr val="404040"/>
                </a:solidFill>
                <a:latin typeface="Calibri" charset="0"/>
              </a:rPr>
              <a:t> s</a:t>
            </a:r>
            <a:r>
              <a:rPr lang="en" sz="4000" dirty="0">
                <a:solidFill>
                  <a:srgbClr val="666600"/>
                </a:solidFill>
                <a:latin typeface="Calibri" charset="0"/>
              </a:rPr>
              <a:t>[];</a:t>
            </a:r>
            <a:r>
              <a:rPr lang="en" sz="4000" dirty="0">
                <a:latin typeface="Calibri" charset="0"/>
              </a:rPr>
              <a:t> </a:t>
            </a:r>
          </a:p>
          <a:p>
            <a:pPr lvl="1"/>
            <a:r>
              <a:rPr lang="en" sz="4000" dirty="0">
                <a:latin typeface="Calibri" charset="0"/>
              </a:rPr>
              <a:t>For multiple dynamically sized variables, see </a:t>
            </a:r>
            <a:r>
              <a:rPr lang="en" sz="4000" dirty="0">
                <a:latin typeface="Calibri" charset="0"/>
                <a:hlinkClick r:id="rId3"/>
              </a:rPr>
              <a:t>this blog post</a:t>
            </a:r>
            <a:endParaRPr lang="en" sz="4000" dirty="0">
              <a:latin typeface="Calibri" charset="0"/>
            </a:endParaRPr>
          </a:p>
          <a:p>
            <a:pPr lvl="2"/>
            <a:r>
              <a:rPr lang="en" sz="4000" dirty="0">
                <a:latin typeface="Calibri" charset="0"/>
              </a:rPr>
              <a:t>Little bit more complicated and there are easy alternatives</a:t>
            </a:r>
          </a:p>
        </p:txBody>
      </p:sp>
      <p:sp>
        <p:nvSpPr>
          <p:cNvPr id="174" name="Shape 174"/>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65</a:t>
            </a:fld>
            <a:endParaRPr lang="en"/>
          </a:p>
        </p:txBody>
      </p:sp>
    </p:spTree>
    <p:extLst>
      <p:ext uri="{BB962C8B-B14F-4D97-AF65-F5344CB8AC3E}">
        <p14:creationId xmlns:p14="http://schemas.microsoft.com/office/powerpoint/2010/main" val="371300708"/>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lIns="182850" tIns="182850" rIns="182850" bIns="182850" anchor="b" anchorCtr="0">
            <a:noAutofit/>
          </a:bodyPr>
          <a:lstStyle/>
          <a:p>
            <a:r>
              <a:rPr lang="en" b="1" dirty="0"/>
              <a:t>A shared memory application</a:t>
            </a:r>
          </a:p>
        </p:txBody>
      </p:sp>
      <p:sp>
        <p:nvSpPr>
          <p:cNvPr id="187" name="Shape 187"/>
          <p:cNvSpPr txBox="1">
            <a:spLocks noGrp="1"/>
          </p:cNvSpPr>
          <p:nvPr>
            <p:ph type="body" idx="1"/>
          </p:nvPr>
        </p:nvSpPr>
        <p:spPr>
          <a:xfrm>
            <a:off x="914400" y="4543425"/>
            <a:ext cx="16459200" cy="7023102"/>
          </a:xfrm>
          <a:prstGeom prst="rect">
            <a:avLst/>
          </a:prstGeom>
        </p:spPr>
        <p:txBody>
          <a:bodyPr lIns="182850" tIns="182850" rIns="182850" bIns="182850" anchor="t" anchorCtr="0">
            <a:noAutofit/>
          </a:bodyPr>
          <a:lstStyle/>
          <a:p>
            <a:pPr>
              <a:spcBef>
                <a:spcPts val="0"/>
              </a:spcBef>
              <a:buNone/>
            </a:pPr>
            <a:r>
              <a:rPr lang="en" sz="4800" dirty="0"/>
              <a:t>Task: Compute byte frequency counts</a:t>
            </a:r>
          </a:p>
          <a:p>
            <a:pPr>
              <a:spcBef>
                <a:spcPts val="0"/>
              </a:spcBef>
              <a:buNone/>
            </a:pPr>
            <a:r>
              <a:rPr lang="en" sz="4800" dirty="0"/>
              <a:t>Input: array of bytes of length </a:t>
            </a:r>
            <a:r>
              <a:rPr lang="en" sz="4800" dirty="0">
                <a:latin typeface="Consolas"/>
                <a:ea typeface="Consolas"/>
                <a:cs typeface="Consolas"/>
                <a:sym typeface="Consolas"/>
              </a:rPr>
              <a:t>n</a:t>
            </a:r>
          </a:p>
          <a:p>
            <a:pPr>
              <a:spcBef>
                <a:spcPts val="0"/>
              </a:spcBef>
              <a:buNone/>
            </a:pPr>
            <a:r>
              <a:rPr lang="en" sz="4800" dirty="0"/>
              <a:t>Output: 256 element array of integers containing number of</a:t>
            </a:r>
          </a:p>
          <a:p>
            <a:pPr>
              <a:spcBef>
                <a:spcPts val="0"/>
              </a:spcBef>
              <a:buNone/>
            </a:pPr>
            <a:r>
              <a:rPr lang="en" sz="4800"/>
              <a:t>		   </a:t>
            </a:r>
            <a:r>
              <a:rPr lang="en" sz="4800" dirty="0"/>
              <a:t>occurrences of each byte</a:t>
            </a:r>
          </a:p>
          <a:p>
            <a:pPr>
              <a:spcBef>
                <a:spcPts val="0"/>
              </a:spcBef>
              <a:buNone/>
            </a:pPr>
            <a:endParaRPr sz="4800" dirty="0"/>
          </a:p>
          <a:p>
            <a:pPr>
              <a:spcBef>
                <a:spcPts val="0"/>
              </a:spcBef>
              <a:buNone/>
            </a:pPr>
            <a:r>
              <a:rPr lang="en" sz="4800" dirty="0"/>
              <a:t>Naive: build output in global memory, </a:t>
            </a:r>
            <a:r>
              <a:rPr lang="en" sz="4800" dirty="0">
                <a:latin typeface="Consolas"/>
                <a:ea typeface="Consolas"/>
                <a:cs typeface="Consolas"/>
                <a:sym typeface="Consolas"/>
              </a:rPr>
              <a:t>n</a:t>
            </a:r>
            <a:r>
              <a:rPr lang="en" sz="4800" dirty="0"/>
              <a:t> global stores</a:t>
            </a:r>
          </a:p>
          <a:p>
            <a:pPr>
              <a:spcBef>
                <a:spcPts val="0"/>
              </a:spcBef>
              <a:buNone/>
            </a:pPr>
            <a:r>
              <a:rPr lang="en" sz="4800" dirty="0"/>
              <a:t>Smart: build output in shared memory, copy to global memory at end, 256 global stores</a:t>
            </a:r>
          </a:p>
        </p:txBody>
      </p:sp>
      <p:sp>
        <p:nvSpPr>
          <p:cNvPr id="188" name="Shape 188"/>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66</a:t>
            </a:fld>
            <a:endParaRPr lang="en"/>
          </a:p>
        </p:txBody>
      </p:sp>
    </p:spTree>
    <p:extLst>
      <p:ext uri="{BB962C8B-B14F-4D97-AF65-F5344CB8AC3E}">
        <p14:creationId xmlns:p14="http://schemas.microsoft.com/office/powerpoint/2010/main" val="775286865"/>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905250" y="1079500"/>
            <a:ext cx="11658600" cy="1069974"/>
          </a:xfrm>
          <a:prstGeom prst="rect">
            <a:avLst/>
          </a:prstGeom>
        </p:spPr>
        <p:txBody>
          <a:bodyPr lIns="182850" tIns="182850" rIns="182850" bIns="182850" anchor="b" anchorCtr="0">
            <a:noAutofit/>
          </a:bodyPr>
          <a:lstStyle/>
          <a:p>
            <a:r>
              <a:rPr lang="en" sz="6000" b="1" dirty="0">
                <a:latin typeface="+mn-ea"/>
                <a:ea typeface="+mn-ea"/>
              </a:rPr>
              <a:t>Computational Intensity</a:t>
            </a:r>
          </a:p>
        </p:txBody>
      </p:sp>
      <p:sp>
        <p:nvSpPr>
          <p:cNvPr id="194" name="Shape 194"/>
          <p:cNvSpPr txBox="1">
            <a:spLocks noGrp="1"/>
          </p:cNvSpPr>
          <p:nvPr>
            <p:ph type="body" idx="1"/>
          </p:nvPr>
        </p:nvSpPr>
        <p:spPr>
          <a:xfrm>
            <a:off x="1556951" y="2601943"/>
            <a:ext cx="16459200" cy="9828953"/>
          </a:xfrm>
          <a:prstGeom prst="rect">
            <a:avLst/>
          </a:prstGeom>
        </p:spPr>
        <p:txBody>
          <a:bodyPr lIns="182850" tIns="182850" rIns="182850" bIns="182850" anchor="t" anchorCtr="0">
            <a:noAutofit/>
          </a:bodyPr>
          <a:lstStyle/>
          <a:p>
            <a:r>
              <a:rPr lang="en" sz="4800" b="1" dirty="0"/>
              <a:t>Computational intensity</a:t>
            </a:r>
            <a:r>
              <a:rPr lang="en" sz="4800" dirty="0"/>
              <a:t> is a representation of how many operations must be done on a single data point (FLOPs / IO)</a:t>
            </a:r>
          </a:p>
          <a:p>
            <a:pPr lvl="1"/>
            <a:r>
              <a:rPr lang="en" sz="4600" dirty="0"/>
              <a:t>Vaguely similar to the big O notation in concept and usage</a:t>
            </a:r>
          </a:p>
          <a:p>
            <a:pPr lvl="1"/>
            <a:r>
              <a:rPr lang="en" sz="4800" dirty="0"/>
              <a:t>e.x.</a:t>
            </a:r>
          </a:p>
          <a:p>
            <a:pPr lvl="2"/>
            <a:r>
              <a:rPr lang="en" sz="3200" dirty="0"/>
              <a:t>Matrix multiplication: n</a:t>
            </a:r>
            <a:r>
              <a:rPr lang="en" sz="3200" baseline="30000" dirty="0"/>
              <a:t>3</a:t>
            </a:r>
            <a:r>
              <a:rPr lang="en" sz="3200" dirty="0"/>
              <a:t> / n</a:t>
            </a:r>
            <a:r>
              <a:rPr lang="en" sz="3200" baseline="30000" dirty="0"/>
              <a:t>2</a:t>
            </a:r>
            <a:r>
              <a:rPr lang="en" sz="3200" dirty="0"/>
              <a:t> = n</a:t>
            </a:r>
          </a:p>
          <a:p>
            <a:pPr lvl="2"/>
            <a:r>
              <a:rPr lang="en" sz="3200" dirty="0"/>
              <a:t>n-body simulation: n</a:t>
            </a:r>
            <a:r>
              <a:rPr lang="en" sz="3200" baseline="30000" dirty="0"/>
              <a:t>2</a:t>
            </a:r>
            <a:r>
              <a:rPr lang="en" sz="3200" dirty="0"/>
              <a:t> / n = n</a:t>
            </a:r>
          </a:p>
          <a:p>
            <a:pPr lvl="2"/>
            <a:endParaRPr lang="en" sz="3200" dirty="0"/>
          </a:p>
          <a:p>
            <a:r>
              <a:rPr lang="en" sz="4800" dirty="0"/>
              <a:t>If computational intensity is &gt; 1, then same data used in more than 1 computation</a:t>
            </a:r>
          </a:p>
          <a:p>
            <a:pPr lvl="1"/>
            <a:r>
              <a:rPr lang="en" sz="4600" dirty="0"/>
              <a:t>Do as few global loads and as many shared loads as possible</a:t>
            </a:r>
          </a:p>
        </p:txBody>
      </p:sp>
      <p:sp>
        <p:nvSpPr>
          <p:cNvPr id="195" name="Shape 195"/>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67</a:t>
            </a:fld>
            <a:endParaRPr lang="en"/>
          </a:p>
        </p:txBody>
      </p:sp>
    </p:spTree>
    <p:extLst>
      <p:ext uri="{BB962C8B-B14F-4D97-AF65-F5344CB8AC3E}">
        <p14:creationId xmlns:p14="http://schemas.microsoft.com/office/powerpoint/2010/main" val="56808470"/>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prstGeom prst="rect">
            <a:avLst/>
          </a:prstGeom>
        </p:spPr>
        <p:txBody>
          <a:bodyPr lIns="182850" tIns="182850" rIns="182850" bIns="182850" anchor="b" anchorCtr="0">
            <a:noAutofit/>
          </a:bodyPr>
          <a:lstStyle/>
          <a:p>
            <a:r>
              <a:rPr lang="en" b="1" dirty="0"/>
              <a:t>A common pattern in kernels</a:t>
            </a:r>
          </a:p>
        </p:txBody>
      </p:sp>
      <p:sp>
        <p:nvSpPr>
          <p:cNvPr id="201" name="Shape 201"/>
          <p:cNvSpPr txBox="1">
            <a:spLocks noGrp="1"/>
          </p:cNvSpPr>
          <p:nvPr>
            <p:ph type="body" idx="1"/>
          </p:nvPr>
        </p:nvSpPr>
        <p:spPr>
          <a:xfrm>
            <a:off x="2817340" y="3969134"/>
            <a:ext cx="16459200" cy="7078408"/>
          </a:xfrm>
          <a:prstGeom prst="rect">
            <a:avLst/>
          </a:prstGeom>
        </p:spPr>
        <p:txBody>
          <a:bodyPr lIns="182850" tIns="182850" rIns="182850" bIns="182850" anchor="t" anchorCtr="0">
            <a:noAutofit/>
          </a:bodyPr>
          <a:lstStyle/>
          <a:p>
            <a:pPr marL="914400" indent="-838200">
              <a:spcBef>
                <a:spcPts val="0"/>
              </a:spcBef>
              <a:buClr>
                <a:schemeClr val="dk1"/>
              </a:buClr>
              <a:buFont typeface="Arial"/>
              <a:buAutoNum type="arabicParenBoth"/>
            </a:pPr>
            <a:r>
              <a:rPr lang="en" sz="3600" dirty="0"/>
              <a:t>copy from global memory to shared memory</a:t>
            </a:r>
          </a:p>
          <a:p>
            <a:pPr marL="914400" indent="-838200">
              <a:spcBef>
                <a:spcPts val="0"/>
              </a:spcBef>
              <a:buClr>
                <a:schemeClr val="dk1"/>
              </a:buClr>
              <a:buFont typeface="Arial"/>
              <a:buAutoNum type="arabicParenBoth"/>
            </a:pPr>
            <a:endParaRPr lang="en" sz="3600" dirty="0"/>
          </a:p>
          <a:p>
            <a:pPr marL="914400" indent="-838200">
              <a:spcBef>
                <a:spcPts val="0"/>
              </a:spcBef>
              <a:buClr>
                <a:schemeClr val="dk1"/>
              </a:buClr>
              <a:buFont typeface="Arial"/>
              <a:buAutoNum type="arabicParenBoth"/>
            </a:pPr>
            <a:r>
              <a:rPr lang="en" sz="3600" dirty="0">
                <a:latin typeface="Consolas"/>
                <a:ea typeface="Consolas"/>
                <a:cs typeface="Consolas"/>
                <a:sym typeface="Consolas"/>
              </a:rPr>
              <a:t>__</a:t>
            </a:r>
            <a:r>
              <a:rPr lang="en" sz="3600" dirty="0" err="1">
                <a:latin typeface="Consolas"/>
                <a:ea typeface="Consolas"/>
                <a:cs typeface="Consolas"/>
                <a:sym typeface="Consolas"/>
              </a:rPr>
              <a:t>syncthreads</a:t>
            </a:r>
            <a:r>
              <a:rPr lang="en" sz="3600" dirty="0">
                <a:latin typeface="Consolas"/>
                <a:ea typeface="Consolas"/>
                <a:cs typeface="Consolas"/>
                <a:sym typeface="Consolas"/>
              </a:rPr>
              <a:t>()</a:t>
            </a:r>
          </a:p>
          <a:p>
            <a:pPr marL="914400" indent="-838200">
              <a:spcBef>
                <a:spcPts val="0"/>
              </a:spcBef>
              <a:buClr>
                <a:schemeClr val="dk1"/>
              </a:buClr>
              <a:buFont typeface="Arial"/>
              <a:buAutoNum type="arabicParenBoth"/>
            </a:pPr>
            <a:endParaRPr lang="en" sz="3600" dirty="0">
              <a:latin typeface="Consolas"/>
              <a:ea typeface="Consolas"/>
              <a:cs typeface="Consolas"/>
              <a:sym typeface="Consolas"/>
            </a:endParaRPr>
          </a:p>
          <a:p>
            <a:pPr marL="914400" indent="-838200">
              <a:spcBef>
                <a:spcPts val="0"/>
              </a:spcBef>
              <a:buClr>
                <a:schemeClr val="dk1"/>
              </a:buClr>
              <a:buFont typeface="Arial"/>
              <a:buAutoNum type="arabicParenBoth"/>
            </a:pPr>
            <a:r>
              <a:rPr lang="en" sz="3600" dirty="0"/>
              <a:t>perform computation, incrementally storing output in shared memory, </a:t>
            </a:r>
            <a:r>
              <a:rPr lang="en" sz="3600" dirty="0">
                <a:latin typeface="Consolas"/>
                <a:ea typeface="Consolas"/>
                <a:cs typeface="Consolas"/>
                <a:sym typeface="Consolas"/>
              </a:rPr>
              <a:t>__</a:t>
            </a:r>
            <a:r>
              <a:rPr lang="en" sz="3600" dirty="0" err="1">
                <a:latin typeface="Consolas"/>
                <a:ea typeface="Consolas"/>
                <a:cs typeface="Consolas"/>
                <a:sym typeface="Consolas"/>
              </a:rPr>
              <a:t>syncthreads</a:t>
            </a:r>
            <a:r>
              <a:rPr lang="en" sz="3600" dirty="0">
                <a:latin typeface="Consolas"/>
                <a:ea typeface="Consolas"/>
                <a:cs typeface="Consolas"/>
                <a:sym typeface="Consolas"/>
              </a:rPr>
              <a:t>()</a:t>
            </a:r>
            <a:r>
              <a:rPr lang="en" sz="3600" dirty="0"/>
              <a:t> as necessary</a:t>
            </a:r>
          </a:p>
          <a:p>
            <a:pPr marL="914400" indent="-838200">
              <a:spcBef>
                <a:spcPts val="0"/>
              </a:spcBef>
              <a:buClr>
                <a:schemeClr val="dk1"/>
              </a:buClr>
              <a:buFont typeface="Arial"/>
              <a:buAutoNum type="arabicParenBoth"/>
            </a:pPr>
            <a:endParaRPr lang="en" sz="3600" dirty="0"/>
          </a:p>
          <a:p>
            <a:pPr marL="914400" indent="-838200">
              <a:spcBef>
                <a:spcPts val="0"/>
              </a:spcBef>
              <a:buClr>
                <a:schemeClr val="dk1"/>
              </a:buClr>
              <a:buFont typeface="Arial"/>
              <a:buAutoNum type="arabicParenBoth"/>
            </a:pPr>
            <a:r>
              <a:rPr lang="en" sz="3600" dirty="0"/>
              <a:t>copy output from shared memory to output array in global memory</a:t>
            </a:r>
          </a:p>
        </p:txBody>
      </p:sp>
      <p:sp>
        <p:nvSpPr>
          <p:cNvPr id="202" name="Shape 202"/>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68</a:t>
            </a:fld>
            <a:endParaRPr lang="en"/>
          </a:p>
        </p:txBody>
      </p:sp>
    </p:spTree>
    <p:extLst>
      <p:ext uri="{BB962C8B-B14F-4D97-AF65-F5344CB8AC3E}">
        <p14:creationId xmlns:p14="http://schemas.microsoft.com/office/powerpoint/2010/main" val="34434969"/>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2397210" y="545586"/>
            <a:ext cx="16459200" cy="2036526"/>
          </a:xfrm>
          <a:prstGeom prst="rect">
            <a:avLst/>
          </a:prstGeom>
        </p:spPr>
        <p:txBody>
          <a:bodyPr lIns="182850" tIns="182850" rIns="182850" bIns="182850" anchor="b" anchorCtr="0">
            <a:noAutofit/>
          </a:bodyPr>
          <a:lstStyle/>
          <a:p>
            <a:r>
              <a:rPr lang="en" sz="6600" b="1" dirty="0">
                <a:latin typeface="+mn-lt"/>
              </a:rPr>
              <a:t>Bank Conflicts</a:t>
            </a:r>
          </a:p>
        </p:txBody>
      </p:sp>
      <p:sp>
        <p:nvSpPr>
          <p:cNvPr id="208" name="Shape 208"/>
          <p:cNvSpPr txBox="1">
            <a:spLocks noGrp="1"/>
          </p:cNvSpPr>
          <p:nvPr>
            <p:ph type="body" idx="1"/>
          </p:nvPr>
        </p:nvSpPr>
        <p:spPr>
          <a:xfrm>
            <a:off x="1581665" y="3318796"/>
            <a:ext cx="16459200" cy="7078408"/>
          </a:xfrm>
          <a:prstGeom prst="rect">
            <a:avLst/>
          </a:prstGeom>
        </p:spPr>
        <p:txBody>
          <a:bodyPr lIns="182850" tIns="182850" rIns="182850" bIns="182850" anchor="t" anchorCtr="0">
            <a:noAutofit/>
          </a:bodyPr>
          <a:lstStyle/>
          <a:p>
            <a:r>
              <a:rPr lang="en" sz="4800" dirty="0"/>
              <a:t>Shared memory is setup as 32 </a:t>
            </a:r>
            <a:r>
              <a:rPr lang="en" sz="4800" b="1" dirty="0"/>
              <a:t>banks</a:t>
            </a:r>
            <a:endParaRPr lang="en-US" sz="4800" dirty="0"/>
          </a:p>
          <a:p>
            <a:pPr lvl="1"/>
            <a:r>
              <a:rPr lang="en" sz="4600" dirty="0"/>
              <a:t>If you divide the shared memory into 4 byte-long elements, element </a:t>
            </a:r>
            <a:r>
              <a:rPr lang="en" sz="4600" dirty="0" err="1">
                <a:latin typeface="Consolas"/>
              </a:rPr>
              <a:t>i</a:t>
            </a:r>
            <a:r>
              <a:rPr lang="en" sz="4600" dirty="0">
                <a:latin typeface="Consolas"/>
              </a:rPr>
              <a:t> lies</a:t>
            </a:r>
            <a:r>
              <a:rPr lang="en" sz="4600" dirty="0">
                <a:latin typeface="Calibri"/>
              </a:rPr>
              <a:t> </a:t>
            </a:r>
            <a:r>
              <a:rPr lang="en" sz="4600" dirty="0"/>
              <a:t>in bank </a:t>
            </a:r>
            <a:r>
              <a:rPr lang="en" sz="4600" dirty="0" err="1">
                <a:latin typeface="Consolas"/>
                <a:ea typeface="Consolas"/>
                <a:cs typeface="Consolas"/>
                <a:sym typeface="Consolas"/>
              </a:rPr>
              <a:t>i</a:t>
            </a:r>
            <a:r>
              <a:rPr lang="en" sz="4600" dirty="0">
                <a:latin typeface="Consolas"/>
                <a:ea typeface="Consolas"/>
                <a:cs typeface="Consolas"/>
                <a:sym typeface="Consolas"/>
              </a:rPr>
              <a:t> % 32.</a:t>
            </a:r>
          </a:p>
          <a:p>
            <a:pPr lvl="1"/>
            <a:endParaRPr lang="en" sz="4600" dirty="0">
              <a:latin typeface="Consolas"/>
              <a:ea typeface="Consolas"/>
              <a:cs typeface="Consolas"/>
              <a:sym typeface="Consolas"/>
            </a:endParaRPr>
          </a:p>
          <a:p>
            <a:r>
              <a:rPr lang="en" sz="4800" dirty="0"/>
              <a:t>A </a:t>
            </a:r>
            <a:r>
              <a:rPr lang="en" sz="4800" b="1" dirty="0"/>
              <a:t>bank conflict </a:t>
            </a:r>
            <a:r>
              <a:rPr lang="en" sz="4800" dirty="0"/>
              <a:t>occurs when 2 threads in a warp access different elements in the same bank.</a:t>
            </a:r>
          </a:p>
          <a:p>
            <a:pPr lvl="1"/>
            <a:r>
              <a:rPr lang="en" sz="4600" dirty="0"/>
              <a:t>Bank conflicts cause serial memory accesses rather than parallel</a:t>
            </a:r>
          </a:p>
          <a:p>
            <a:pPr lvl="2"/>
            <a:r>
              <a:rPr lang="en" sz="4000" dirty="0">
                <a:solidFill>
                  <a:srgbClr val="C00000"/>
                </a:solidFill>
              </a:rPr>
              <a:t>Serial </a:t>
            </a:r>
            <a:r>
              <a:rPr lang="en" sz="4000" i="1" dirty="0">
                <a:solidFill>
                  <a:srgbClr val="C00000"/>
                </a:solidFill>
              </a:rPr>
              <a:t>anything </a:t>
            </a:r>
            <a:r>
              <a:rPr lang="en" sz="4000" dirty="0">
                <a:solidFill>
                  <a:srgbClr val="C00000"/>
                </a:solidFill>
              </a:rPr>
              <a:t>in GPU programming = bad for performance</a:t>
            </a:r>
          </a:p>
        </p:txBody>
      </p:sp>
      <p:sp>
        <p:nvSpPr>
          <p:cNvPr id="209" name="Shape 20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69</a:t>
            </a:fld>
            <a:endParaRPr lang="en"/>
          </a:p>
        </p:txBody>
      </p:sp>
    </p:spTree>
    <p:extLst>
      <p:ext uri="{BB962C8B-B14F-4D97-AF65-F5344CB8AC3E}">
        <p14:creationId xmlns:p14="http://schemas.microsoft.com/office/powerpoint/2010/main" val="3750375220"/>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4432-8454-C477-665E-ABFD9E931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B1905-9D53-6AC8-D37D-75F14D46DF71}"/>
              </a:ext>
            </a:extLst>
          </p:cNvPr>
          <p:cNvSpPr>
            <a:spLocks noGrp="1"/>
          </p:cNvSpPr>
          <p:nvPr>
            <p:ph type="title"/>
          </p:nvPr>
        </p:nvSpPr>
        <p:spPr>
          <a:xfrm>
            <a:off x="2008715" y="706967"/>
            <a:ext cx="15534218" cy="1121833"/>
          </a:xfrm>
        </p:spPr>
        <p:txBody>
          <a:bodyPr>
            <a:normAutofit fontScale="90000"/>
          </a:bodyPr>
          <a:lstStyle/>
          <a:p>
            <a:r>
              <a:rPr lang="en-NO" dirty="0"/>
              <a:t>CUDA Book by Kirk 3rd edition (v2017) – available online</a:t>
            </a:r>
            <a:br>
              <a:rPr lang="en-NO" dirty="0"/>
            </a:br>
            <a:r>
              <a:rPr lang="en-US" dirty="0"/>
              <a:t>http://</a:t>
            </a:r>
            <a:r>
              <a:rPr lang="en-US" dirty="0" err="1"/>
              <a:t>gpu.di.unimi.it</a:t>
            </a:r>
            <a:r>
              <a:rPr lang="en-US" dirty="0"/>
              <a:t>/books/PMPP-3rd-Edition.pdf</a:t>
            </a:r>
            <a:r>
              <a:rPr lang="en-NO" dirty="0"/>
              <a:t>!</a:t>
            </a:r>
          </a:p>
        </p:txBody>
      </p:sp>
      <p:sp>
        <p:nvSpPr>
          <p:cNvPr id="3" name="Text Placeholder 2">
            <a:extLst>
              <a:ext uri="{FF2B5EF4-FFF2-40B4-BE49-F238E27FC236}">
                <a16:creationId xmlns:a16="http://schemas.microsoft.com/office/drawing/2014/main" id="{B3088937-0F21-7121-173B-D1629EA56343}"/>
              </a:ext>
            </a:extLst>
          </p:cNvPr>
          <p:cNvSpPr>
            <a:spLocks noGrp="1"/>
          </p:cNvSpPr>
          <p:nvPr>
            <p:ph type="body" sz="half" idx="1"/>
          </p:nvPr>
        </p:nvSpPr>
        <p:spPr/>
        <p:txBody>
          <a:bodyPr/>
          <a:lstStyle/>
          <a:p>
            <a:endParaRPr lang="en-NO"/>
          </a:p>
        </p:txBody>
      </p:sp>
      <p:pic>
        <p:nvPicPr>
          <p:cNvPr id="6" name="Picture 5" descr="A book cover with text and images of lightning&#10;&#10;Description automatically generated">
            <a:extLst>
              <a:ext uri="{FF2B5EF4-FFF2-40B4-BE49-F238E27FC236}">
                <a16:creationId xmlns:a16="http://schemas.microsoft.com/office/drawing/2014/main" id="{656B3D49-AFFF-64DD-B0B0-4F60947CF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199" y="2325982"/>
            <a:ext cx="8881533" cy="10986784"/>
          </a:xfrm>
          <a:prstGeom prst="rect">
            <a:avLst/>
          </a:prstGeom>
        </p:spPr>
      </p:pic>
    </p:spTree>
    <p:extLst>
      <p:ext uri="{BB962C8B-B14F-4D97-AF65-F5344CB8AC3E}">
        <p14:creationId xmlns:p14="http://schemas.microsoft.com/office/powerpoint/2010/main" val="29878175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3091971" y="11287313"/>
            <a:ext cx="16459200" cy="1385597"/>
          </a:xfrm>
          <a:prstGeom prst="rect">
            <a:avLst/>
          </a:prstGeom>
        </p:spPr>
        <p:txBody>
          <a:bodyPr lIns="182850" tIns="182850" rIns="182850" bIns="182850" anchor="t" anchorCtr="0">
            <a:noAutofit/>
          </a:bodyPr>
          <a:lstStyle/>
          <a:p>
            <a:r>
              <a:rPr lang="en" dirty="0"/>
              <a:t>Bank conflict examples</a:t>
            </a:r>
          </a:p>
        </p:txBody>
      </p:sp>
      <p:sp>
        <p:nvSpPr>
          <p:cNvPr id="220" name="Shape 220"/>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70</a:t>
            </a:fld>
            <a:endParaRPr lang="en"/>
          </a:p>
        </p:txBody>
      </p:sp>
      <p:pic>
        <p:nvPicPr>
          <p:cNvPr id="215" name="Shape 215"/>
          <p:cNvPicPr preferRelativeResize="0"/>
          <p:nvPr/>
        </p:nvPicPr>
        <p:blipFill>
          <a:blip r:embed="rId3">
            <a:alphaModFix/>
          </a:blip>
          <a:stretch>
            <a:fillRect/>
          </a:stretch>
        </p:blipFill>
        <p:spPr>
          <a:xfrm>
            <a:off x="6667268" y="1055799"/>
            <a:ext cx="10444415" cy="9396683"/>
          </a:xfrm>
          <a:prstGeom prst="rect">
            <a:avLst/>
          </a:prstGeom>
          <a:noFill/>
          <a:ln>
            <a:noFill/>
          </a:ln>
        </p:spPr>
      </p:pic>
      <p:sp>
        <p:nvSpPr>
          <p:cNvPr id="216" name="Shape 216"/>
          <p:cNvSpPr/>
          <p:nvPr/>
        </p:nvSpPr>
        <p:spPr>
          <a:xfrm>
            <a:off x="9881387" y="1055860"/>
            <a:ext cx="3276197" cy="9396572"/>
          </a:xfrm>
          <a:prstGeom prst="rect">
            <a:avLst/>
          </a:prstGeom>
          <a:noFill/>
          <a:ln w="1905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sp>
        <p:nvSpPr>
          <p:cNvPr id="217" name="Shape 217"/>
          <p:cNvSpPr/>
          <p:nvPr/>
        </p:nvSpPr>
        <p:spPr>
          <a:xfrm>
            <a:off x="11678829" y="1043090"/>
            <a:ext cx="3456754" cy="9419842"/>
          </a:xfrm>
          <a:prstGeom prst="rect">
            <a:avLst/>
          </a:prstGeom>
          <a:noFill/>
          <a:ln w="19050" cap="flat">
            <a:solidFill>
              <a:srgbClr val="FF0000"/>
            </a:solidFill>
            <a:prstDash val="dash"/>
            <a:round/>
            <a:headEnd type="none" w="med" len="med"/>
            <a:tailEnd type="none" w="med" len="med"/>
          </a:ln>
        </p:spPr>
        <p:txBody>
          <a:bodyPr lIns="182850" tIns="182850" rIns="182850" bIns="182850" anchor="ctr" anchorCtr="0">
            <a:noAutofit/>
          </a:bodyPr>
          <a:lstStyle/>
          <a:p>
            <a:endParaRPr sz="9600"/>
          </a:p>
        </p:txBody>
      </p:sp>
      <p:sp>
        <p:nvSpPr>
          <p:cNvPr id="218" name="Shape 218"/>
          <p:cNvSpPr/>
          <p:nvPr/>
        </p:nvSpPr>
        <p:spPr>
          <a:xfrm>
            <a:off x="13656829" y="1043090"/>
            <a:ext cx="3456754" cy="9419842"/>
          </a:xfrm>
          <a:prstGeom prst="rect">
            <a:avLst/>
          </a:prstGeom>
          <a:noFill/>
          <a:ln w="1905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pic>
        <p:nvPicPr>
          <p:cNvPr id="11" name="Shape 226"/>
          <p:cNvPicPr preferRelativeResize="0"/>
          <p:nvPr/>
        </p:nvPicPr>
        <p:blipFill>
          <a:blip r:embed="rId4">
            <a:alphaModFix/>
          </a:blip>
          <a:stretch>
            <a:fillRect/>
          </a:stretch>
        </p:blipFill>
        <p:spPr>
          <a:xfrm>
            <a:off x="1672544" y="1067350"/>
            <a:ext cx="9693805" cy="9243389"/>
          </a:xfrm>
          <a:prstGeom prst="rect">
            <a:avLst/>
          </a:prstGeom>
          <a:noFill/>
          <a:ln>
            <a:noFill/>
          </a:ln>
        </p:spPr>
      </p:pic>
      <p:sp>
        <p:nvSpPr>
          <p:cNvPr id="12" name="Shape 216"/>
          <p:cNvSpPr/>
          <p:nvPr/>
        </p:nvSpPr>
        <p:spPr>
          <a:xfrm>
            <a:off x="4289153" y="1037968"/>
            <a:ext cx="3276197" cy="9396572"/>
          </a:xfrm>
          <a:prstGeom prst="rect">
            <a:avLst/>
          </a:prstGeom>
          <a:noFill/>
          <a:ln w="1905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sp>
        <p:nvSpPr>
          <p:cNvPr id="13" name="Shape 216"/>
          <p:cNvSpPr/>
          <p:nvPr/>
        </p:nvSpPr>
        <p:spPr>
          <a:xfrm>
            <a:off x="5995240" y="1040412"/>
            <a:ext cx="3502141" cy="9377439"/>
          </a:xfrm>
          <a:prstGeom prst="rect">
            <a:avLst/>
          </a:prstGeom>
          <a:noFill/>
          <a:ln w="1905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sp>
        <p:nvSpPr>
          <p:cNvPr id="14" name="Shape 216"/>
          <p:cNvSpPr/>
          <p:nvPr/>
        </p:nvSpPr>
        <p:spPr>
          <a:xfrm>
            <a:off x="8014574" y="1058220"/>
            <a:ext cx="3306997" cy="9357617"/>
          </a:xfrm>
          <a:prstGeom prst="rect">
            <a:avLst/>
          </a:prstGeom>
          <a:noFill/>
          <a:ln w="19050" cap="flat">
            <a:solidFill>
              <a:srgbClr val="00FF00"/>
            </a:solidFill>
            <a:prstDash val="solid"/>
            <a:round/>
            <a:headEnd type="none" w="med" len="med"/>
            <a:tailEnd type="none" w="med" len="med"/>
          </a:ln>
        </p:spPr>
        <p:txBody>
          <a:bodyPr lIns="182850" tIns="182850" rIns="182850" bIns="182850" anchor="ctr" anchorCtr="0">
            <a:noAutofit/>
          </a:bodyPr>
          <a:lstStyle/>
          <a:p>
            <a:endParaRPr sz="9600"/>
          </a:p>
        </p:txBody>
      </p:sp>
    </p:spTree>
    <p:extLst>
      <p:ext uri="{BB962C8B-B14F-4D97-AF65-F5344CB8AC3E}">
        <p14:creationId xmlns:p14="http://schemas.microsoft.com/office/powerpoint/2010/main" val="1850291798"/>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Shape 237"/>
          <p:cNvSpPr txBox="1">
            <a:spLocks noGrp="1"/>
          </p:cNvSpPr>
          <p:nvPr>
            <p:ph type="title"/>
          </p:nvPr>
        </p:nvSpPr>
        <p:spPr>
          <a:prstGeom prst="rect">
            <a:avLst/>
          </a:prstGeom>
        </p:spPr>
        <p:txBody>
          <a:bodyPr lIns="182850" tIns="182850" rIns="182850" bIns="182850" anchor="b" anchorCtr="0">
            <a:noAutofit/>
          </a:bodyPr>
          <a:lstStyle/>
          <a:p>
            <a:r>
              <a:rPr lang="en" sz="6000" b="1" dirty="0">
                <a:latin typeface="+mn-lt"/>
              </a:rPr>
              <a:t>Bank conflicts and strides</a:t>
            </a:r>
          </a:p>
        </p:txBody>
      </p:sp>
      <p:sp>
        <p:nvSpPr>
          <p:cNvPr id="236" name="Shape 236"/>
          <p:cNvSpPr txBox="1">
            <a:spLocks noGrp="1"/>
          </p:cNvSpPr>
          <p:nvPr>
            <p:ph type="body" idx="1"/>
          </p:nvPr>
        </p:nvSpPr>
        <p:spPr>
          <a:xfrm>
            <a:off x="2026508" y="3365500"/>
            <a:ext cx="16459200" cy="7092236"/>
          </a:xfrm>
          <a:prstGeom prst="rect">
            <a:avLst/>
          </a:prstGeom>
        </p:spPr>
        <p:txBody>
          <a:bodyPr lIns="182850" tIns="182850" rIns="182850" bIns="182850" anchor="t" anchorCtr="0">
            <a:noAutofit/>
          </a:bodyPr>
          <a:lstStyle/>
          <a:p>
            <a:pPr>
              <a:spcBef>
                <a:spcPts val="0"/>
              </a:spcBef>
              <a:buNone/>
            </a:pPr>
            <a:r>
              <a:rPr lang="en" sz="4000" b="1" dirty="0"/>
              <a:t>Stride </a:t>
            </a:r>
            <a:r>
              <a:rPr lang="en" sz="4000" dirty="0"/>
              <a:t>is the distance from thread </a:t>
            </a:r>
            <a:r>
              <a:rPr lang="en-US" sz="4000" dirty="0"/>
              <a:t>i</a:t>
            </a:r>
            <a:r>
              <a:rPr lang="en" sz="4000" dirty="0"/>
              <a:t> access to thread </a:t>
            </a:r>
            <a:r>
              <a:rPr lang="en-US" sz="4000" dirty="0"/>
              <a:t>i</a:t>
            </a:r>
            <a:r>
              <a:rPr lang="en" sz="4000" dirty="0"/>
              <a:t> + 1 access</a:t>
            </a:r>
            <a:endParaRPr lang="en" sz="4000" b="1" dirty="0"/>
          </a:p>
          <a:p>
            <a:pPr>
              <a:spcBef>
                <a:spcPts val="0"/>
              </a:spcBef>
              <a:buNone/>
            </a:pPr>
            <a:endParaRPr lang="en" sz="4000" dirty="0"/>
          </a:p>
          <a:p>
            <a:pPr>
              <a:spcBef>
                <a:spcPts val="0"/>
              </a:spcBef>
              <a:buNone/>
            </a:pPr>
            <a:r>
              <a:rPr lang="en" sz="4000" dirty="0"/>
              <a:t>Stride 1 ⇒ 32 x 1-way “bank conflicts” (so conflict-free)</a:t>
            </a:r>
          </a:p>
          <a:p>
            <a:pPr>
              <a:spcBef>
                <a:spcPts val="0"/>
              </a:spcBef>
              <a:buNone/>
            </a:pPr>
            <a:r>
              <a:rPr lang="en" sz="4000" dirty="0"/>
              <a:t>Stride 2 ⇒ 16 x 2-way bank conflicts</a:t>
            </a:r>
          </a:p>
          <a:p>
            <a:pPr>
              <a:spcBef>
                <a:spcPts val="0"/>
              </a:spcBef>
              <a:buNone/>
            </a:pPr>
            <a:r>
              <a:rPr lang="en" sz="4000" dirty="0"/>
              <a:t>Stride 3 ⇒ 32 x 1-way “bank conflicts” (so conflict-free)</a:t>
            </a:r>
          </a:p>
          <a:p>
            <a:pPr>
              <a:spcBef>
                <a:spcPts val="0"/>
              </a:spcBef>
              <a:buNone/>
            </a:pPr>
            <a:r>
              <a:rPr lang="en" sz="4000" dirty="0"/>
              <a:t>Stride 4 ⇒ 8 x 4-way bank conflicts</a:t>
            </a:r>
          </a:p>
          <a:p>
            <a:pPr>
              <a:spcBef>
                <a:spcPts val="0"/>
              </a:spcBef>
              <a:buNone/>
            </a:pPr>
            <a:r>
              <a:rPr lang="en" sz="4000" dirty="0"/>
              <a:t>…</a:t>
            </a:r>
          </a:p>
          <a:p>
            <a:pPr>
              <a:spcBef>
                <a:spcPts val="0"/>
              </a:spcBef>
              <a:buNone/>
            </a:pPr>
            <a:r>
              <a:rPr lang="en" sz="4000" dirty="0">
                <a:solidFill>
                  <a:srgbClr val="C00000"/>
                </a:solidFill>
              </a:rPr>
              <a:t>Stride 32 ⇒ 1 x 32-way bank conflict :(</a:t>
            </a:r>
          </a:p>
        </p:txBody>
      </p:sp>
      <p:sp>
        <p:nvSpPr>
          <p:cNvPr id="238" name="Shape 238"/>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71</a:t>
            </a:fld>
            <a:endParaRPr lang="en"/>
          </a:p>
        </p:txBody>
      </p:sp>
    </p:spTree>
    <p:extLst>
      <p:ext uri="{BB962C8B-B14F-4D97-AF65-F5344CB8AC3E}">
        <p14:creationId xmlns:p14="http://schemas.microsoft.com/office/powerpoint/2010/main" val="598880619"/>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2248930" y="1079500"/>
            <a:ext cx="13314920" cy="2286000"/>
          </a:xfrm>
          <a:prstGeom prst="rect">
            <a:avLst/>
          </a:prstGeom>
        </p:spPr>
        <p:txBody>
          <a:bodyPr lIns="182850" tIns="182850" rIns="182850" bIns="182850" anchor="b" anchorCtr="0">
            <a:noAutofit/>
          </a:bodyPr>
          <a:lstStyle/>
          <a:p>
            <a:r>
              <a:rPr lang="en" sz="6000" b="1" dirty="0">
                <a:latin typeface="+mn-lt"/>
              </a:rPr>
              <a:t>Padding to avoid bank conflicts</a:t>
            </a:r>
          </a:p>
        </p:txBody>
      </p:sp>
      <p:sp>
        <p:nvSpPr>
          <p:cNvPr id="244" name="Shape 244"/>
          <p:cNvSpPr txBox="1">
            <a:spLocks noGrp="1"/>
          </p:cNvSpPr>
          <p:nvPr>
            <p:ph type="body" idx="1"/>
          </p:nvPr>
        </p:nvSpPr>
        <p:spPr>
          <a:xfrm>
            <a:off x="2248930" y="4186548"/>
            <a:ext cx="12875740" cy="7009276"/>
          </a:xfrm>
          <a:prstGeom prst="rect">
            <a:avLst/>
          </a:prstGeom>
        </p:spPr>
        <p:txBody>
          <a:bodyPr lIns="182850" tIns="182850" rIns="182850" bIns="182850" anchor="t" anchorCtr="0">
            <a:noAutofit/>
          </a:bodyPr>
          <a:lstStyle/>
          <a:p>
            <a:pPr>
              <a:spcBef>
                <a:spcPts val="0"/>
              </a:spcBef>
              <a:buNone/>
            </a:pPr>
            <a:r>
              <a:rPr lang="en" sz="4800" dirty="0"/>
              <a:t>To fix the stride 32 case, we’ll waste a byte on padding and make the stride 33 :)</a:t>
            </a:r>
          </a:p>
          <a:p>
            <a:pPr>
              <a:spcBef>
                <a:spcPts val="0"/>
              </a:spcBef>
              <a:buNone/>
            </a:pPr>
            <a:endParaRPr sz="4800" dirty="0"/>
          </a:p>
          <a:p>
            <a:pPr>
              <a:spcBef>
                <a:spcPts val="0"/>
              </a:spcBef>
              <a:buNone/>
            </a:pPr>
            <a:r>
              <a:rPr lang="en" sz="4800" dirty="0"/>
              <a:t>Don’t store any data in slots 32, 65, 98, ....</a:t>
            </a:r>
          </a:p>
          <a:p>
            <a:pPr>
              <a:spcBef>
                <a:spcPts val="0"/>
              </a:spcBef>
              <a:buNone/>
            </a:pPr>
            <a:endParaRPr lang="en" sz="4800" dirty="0"/>
          </a:p>
          <a:p>
            <a:pPr>
              <a:spcBef>
                <a:spcPts val="0"/>
              </a:spcBef>
              <a:buNone/>
            </a:pPr>
            <a:r>
              <a:rPr lang="en" sz="4800" dirty="0"/>
              <a:t>Now we have</a:t>
            </a:r>
          </a:p>
          <a:p>
            <a:pPr>
              <a:spcBef>
                <a:spcPts val="0"/>
              </a:spcBef>
              <a:buNone/>
            </a:pPr>
            <a:r>
              <a:rPr lang="en" sz="4800" dirty="0"/>
              <a:t>thread 0 ⇒ index 0 (bank 0)</a:t>
            </a:r>
          </a:p>
          <a:p>
            <a:pPr>
              <a:spcBef>
                <a:spcPts val="0"/>
              </a:spcBef>
              <a:buNone/>
            </a:pPr>
            <a:r>
              <a:rPr lang="en" sz="4800" dirty="0"/>
              <a:t>thread 1 ⇒ index 33 (bank 1)</a:t>
            </a:r>
          </a:p>
          <a:p>
            <a:pPr>
              <a:spcBef>
                <a:spcPts val="0"/>
              </a:spcBef>
              <a:buNone/>
            </a:pPr>
            <a:r>
              <a:rPr lang="en" sz="4800" dirty="0"/>
              <a:t>thread </a:t>
            </a:r>
            <a:r>
              <a:rPr lang="en" sz="4800" dirty="0" err="1">
                <a:latin typeface="Consolas"/>
                <a:ea typeface="Consolas"/>
                <a:cs typeface="Consolas"/>
                <a:sym typeface="Consolas"/>
              </a:rPr>
              <a:t>i</a:t>
            </a:r>
            <a:r>
              <a:rPr lang="en" sz="4800" dirty="0">
                <a:latin typeface="Consolas"/>
                <a:ea typeface="Consolas"/>
                <a:cs typeface="Consolas"/>
                <a:sym typeface="Consolas"/>
              </a:rPr>
              <a:t> </a:t>
            </a:r>
            <a:r>
              <a:rPr lang="en" sz="4800" dirty="0"/>
              <a:t>⇒ index </a:t>
            </a:r>
            <a:r>
              <a:rPr lang="en" sz="4800" dirty="0">
                <a:latin typeface="Consolas"/>
                <a:ea typeface="Consolas"/>
                <a:cs typeface="Consolas"/>
                <a:sym typeface="Consolas"/>
              </a:rPr>
              <a:t>33 * </a:t>
            </a:r>
            <a:r>
              <a:rPr lang="en" sz="4800" dirty="0" err="1">
                <a:latin typeface="Consolas"/>
                <a:ea typeface="Consolas"/>
                <a:cs typeface="Consolas"/>
                <a:sym typeface="Consolas"/>
              </a:rPr>
              <a:t>i</a:t>
            </a:r>
            <a:r>
              <a:rPr lang="en" sz="4800" dirty="0">
                <a:latin typeface="Consolas"/>
                <a:ea typeface="Consolas"/>
                <a:cs typeface="Consolas"/>
                <a:sym typeface="Consolas"/>
              </a:rPr>
              <a:t> </a:t>
            </a:r>
            <a:r>
              <a:rPr lang="en" sz="4800" dirty="0"/>
              <a:t>(bank </a:t>
            </a:r>
            <a:r>
              <a:rPr lang="en" sz="4800" dirty="0" err="1">
                <a:latin typeface="Consolas"/>
                <a:ea typeface="Consolas"/>
                <a:cs typeface="Consolas"/>
                <a:sym typeface="Consolas"/>
              </a:rPr>
              <a:t>i</a:t>
            </a:r>
            <a:r>
              <a:rPr lang="en" sz="4800" dirty="0"/>
              <a:t>)</a:t>
            </a:r>
          </a:p>
        </p:txBody>
      </p:sp>
      <p:sp>
        <p:nvSpPr>
          <p:cNvPr id="245" name="Shape 245"/>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72</a:t>
            </a:fld>
            <a:endParaRPr lang="en"/>
          </a:p>
        </p:txBody>
      </p:sp>
    </p:spTree>
    <p:extLst>
      <p:ext uri="{BB962C8B-B14F-4D97-AF65-F5344CB8AC3E}">
        <p14:creationId xmlns:p14="http://schemas.microsoft.com/office/powerpoint/2010/main" val="1760714227"/>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2891481" y="842147"/>
            <a:ext cx="16459200" cy="2161760"/>
          </a:xfrm>
          <a:prstGeom prst="rect">
            <a:avLst/>
          </a:prstGeom>
        </p:spPr>
        <p:txBody>
          <a:bodyPr lIns="182850" tIns="182850" rIns="182850" bIns="182850" anchor="b" anchorCtr="0">
            <a:noAutofit/>
          </a:bodyPr>
          <a:lstStyle/>
          <a:p>
            <a:r>
              <a:rPr lang="en" b="1" dirty="0">
                <a:latin typeface="+mn-lt"/>
              </a:rPr>
              <a:t>Registers</a:t>
            </a:r>
          </a:p>
        </p:txBody>
      </p:sp>
      <p:sp>
        <p:nvSpPr>
          <p:cNvPr id="258" name="Shape 258"/>
          <p:cNvSpPr txBox="1">
            <a:spLocks noGrp="1"/>
          </p:cNvSpPr>
          <p:nvPr>
            <p:ph type="body" idx="1"/>
          </p:nvPr>
        </p:nvSpPr>
        <p:spPr>
          <a:xfrm>
            <a:off x="1680519" y="3381016"/>
            <a:ext cx="14383265" cy="6953968"/>
          </a:xfrm>
          <a:prstGeom prst="rect">
            <a:avLst/>
          </a:prstGeom>
        </p:spPr>
        <p:txBody>
          <a:bodyPr lIns="182850" tIns="182850" rIns="182850" bIns="182850" anchor="t" anchorCtr="0">
            <a:noAutofit/>
          </a:bodyPr>
          <a:lstStyle/>
          <a:p>
            <a:r>
              <a:rPr lang="en" sz="4000" dirty="0"/>
              <a:t>A </a:t>
            </a:r>
            <a:r>
              <a:rPr lang="en" sz="4000" b="1" dirty="0"/>
              <a:t>Register</a:t>
            </a:r>
            <a:r>
              <a:rPr lang="en" sz="4000" dirty="0"/>
              <a:t> is a piece of memory used directly by the processor</a:t>
            </a:r>
            <a:endParaRPr lang="en-US" sz="4000" dirty="0"/>
          </a:p>
          <a:p>
            <a:pPr lvl="1"/>
            <a:r>
              <a:rPr lang="en" sz="4000" dirty="0"/>
              <a:t>Fastest “memory” possible, about 10x faster than shared memory</a:t>
            </a:r>
          </a:p>
          <a:p>
            <a:pPr lvl="1"/>
            <a:r>
              <a:rPr lang="en" sz="4000" dirty="0"/>
              <a:t>There are tens of thousands of registers in each SM</a:t>
            </a:r>
          </a:p>
          <a:p>
            <a:pPr lvl="2"/>
            <a:r>
              <a:rPr lang="en" sz="4000" dirty="0">
                <a:solidFill>
                  <a:srgbClr val="C00000"/>
                </a:solidFill>
              </a:rPr>
              <a:t>Generally works out to a maximum of 32 or 64 32-bit registers per thread</a:t>
            </a:r>
          </a:p>
          <a:p>
            <a:pPr lvl="2"/>
            <a:endParaRPr lang="en" sz="4000" dirty="0"/>
          </a:p>
          <a:p>
            <a:r>
              <a:rPr lang="en" sz="4000" dirty="0"/>
              <a:t>Most stack variables declared in kernels are stored in registers</a:t>
            </a:r>
          </a:p>
          <a:p>
            <a:pPr lvl="1"/>
            <a:r>
              <a:rPr lang="en" sz="3800" dirty="0"/>
              <a:t>example: </a:t>
            </a:r>
            <a:r>
              <a:rPr lang="en" sz="3800" dirty="0">
                <a:solidFill>
                  <a:srgbClr val="000088"/>
                </a:solidFill>
                <a:latin typeface="Consolas"/>
                <a:ea typeface="Consolas"/>
                <a:cs typeface="Consolas"/>
                <a:sym typeface="Consolas"/>
              </a:rPr>
              <a:t>float</a:t>
            </a:r>
            <a:r>
              <a:rPr lang="en" sz="3800" dirty="0">
                <a:latin typeface="Consolas"/>
                <a:ea typeface="Consolas"/>
                <a:cs typeface="Consolas"/>
                <a:sym typeface="Consolas"/>
              </a:rPr>
              <a:t> x; (duh...)</a:t>
            </a:r>
          </a:p>
          <a:p>
            <a:pPr lvl="1"/>
            <a:endParaRPr lang="en" sz="3800" dirty="0"/>
          </a:p>
          <a:p>
            <a:r>
              <a:rPr lang="en" sz="4000" dirty="0"/>
              <a:t>Statically indexed arrays stored on the stack are sometimes put in registers</a:t>
            </a:r>
          </a:p>
        </p:txBody>
      </p:sp>
      <p:sp>
        <p:nvSpPr>
          <p:cNvPr id="259" name="Shape 25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73</a:t>
            </a:fld>
            <a:endParaRPr lang="en"/>
          </a:p>
        </p:txBody>
      </p:sp>
    </p:spTree>
    <p:extLst>
      <p:ext uri="{BB962C8B-B14F-4D97-AF65-F5344CB8AC3E}">
        <p14:creationId xmlns:p14="http://schemas.microsoft.com/office/powerpoint/2010/main" val="1311400079"/>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prstGeom prst="rect">
            <a:avLst/>
          </a:prstGeom>
        </p:spPr>
        <p:txBody>
          <a:bodyPr lIns="182850" tIns="182850" rIns="182850" bIns="182850" anchor="b" anchorCtr="0">
            <a:noAutofit/>
          </a:bodyPr>
          <a:lstStyle/>
          <a:p>
            <a:r>
              <a:rPr lang="en" sz="6600" b="1" dirty="0">
                <a:latin typeface="+mn-lt"/>
              </a:rPr>
              <a:t>Local Memory</a:t>
            </a:r>
          </a:p>
        </p:txBody>
      </p:sp>
      <p:sp>
        <p:nvSpPr>
          <p:cNvPr id="265" name="Shape 265"/>
          <p:cNvSpPr txBox="1">
            <a:spLocks noGrp="1"/>
          </p:cNvSpPr>
          <p:nvPr>
            <p:ph type="body" idx="1"/>
          </p:nvPr>
        </p:nvSpPr>
        <p:spPr>
          <a:xfrm>
            <a:off x="2505847" y="4155956"/>
            <a:ext cx="14457405" cy="7064582"/>
          </a:xfrm>
          <a:prstGeom prst="rect">
            <a:avLst/>
          </a:prstGeom>
        </p:spPr>
        <p:txBody>
          <a:bodyPr lIns="182850" tIns="182850" rIns="182850" bIns="182850" anchor="t" anchorCtr="0">
            <a:noAutofit/>
          </a:bodyPr>
          <a:lstStyle/>
          <a:p>
            <a:r>
              <a:rPr lang="en" sz="4800" b="1" dirty="0"/>
              <a:t>Local memory</a:t>
            </a:r>
            <a:r>
              <a:rPr lang="en" sz="4800" dirty="0"/>
              <a:t> is everything on the stack that can’t fit in registers</a:t>
            </a:r>
          </a:p>
          <a:p>
            <a:endParaRPr lang="en-US" sz="4800" dirty="0"/>
          </a:p>
          <a:p>
            <a:r>
              <a:rPr lang="en" sz="4800" dirty="0"/>
              <a:t>The scope of local memory is just the thread.</a:t>
            </a:r>
          </a:p>
          <a:p>
            <a:endParaRPr lang="en" sz="4800" dirty="0"/>
          </a:p>
          <a:p>
            <a:r>
              <a:rPr lang="en" sz="4800" dirty="0">
                <a:solidFill>
                  <a:srgbClr val="C00000"/>
                </a:solidFill>
              </a:rPr>
              <a:t>Local memory is stored in global memory</a:t>
            </a:r>
          </a:p>
          <a:p>
            <a:pPr lvl="1"/>
            <a:r>
              <a:rPr lang="en" sz="4600" dirty="0"/>
              <a:t>much slower than registers</a:t>
            </a:r>
            <a:endParaRPr lang="en" sz="4400" dirty="0"/>
          </a:p>
        </p:txBody>
      </p:sp>
      <p:sp>
        <p:nvSpPr>
          <p:cNvPr id="266" name="Shape 266"/>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74</a:t>
            </a:fld>
            <a:endParaRPr lang="en"/>
          </a:p>
        </p:txBody>
      </p:sp>
    </p:spTree>
    <p:extLst>
      <p:ext uri="{BB962C8B-B14F-4D97-AF65-F5344CB8AC3E}">
        <p14:creationId xmlns:p14="http://schemas.microsoft.com/office/powerpoint/2010/main" val="2129898128"/>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2792627" y="61417"/>
            <a:ext cx="16459200" cy="2286400"/>
          </a:xfrm>
          <a:prstGeom prst="rect">
            <a:avLst/>
          </a:prstGeom>
        </p:spPr>
        <p:txBody>
          <a:bodyPr lIns="182850" tIns="182850" rIns="182850" bIns="182850" anchor="b" anchorCtr="0">
            <a:noAutofit/>
          </a:bodyPr>
          <a:lstStyle/>
          <a:p>
            <a:r>
              <a:rPr lang="en" dirty="0"/>
              <a:t>Register spilling example</a:t>
            </a:r>
          </a:p>
        </p:txBody>
      </p:sp>
      <p:sp>
        <p:nvSpPr>
          <p:cNvPr id="272" name="Shape 272"/>
          <p:cNvSpPr txBox="1">
            <a:spLocks noGrp="1"/>
          </p:cNvSpPr>
          <p:nvPr>
            <p:ph type="body" idx="1"/>
          </p:nvPr>
        </p:nvSpPr>
        <p:spPr>
          <a:xfrm>
            <a:off x="2347784" y="3793201"/>
            <a:ext cx="7988300" cy="7106062"/>
          </a:xfrm>
          <a:prstGeom prst="rect">
            <a:avLst/>
          </a:prstGeom>
        </p:spPr>
        <p:txBody>
          <a:bodyPr lIns="182850" tIns="182850" rIns="182850" bIns="182850" anchor="t" anchorCtr="0">
            <a:noAutofit/>
          </a:bodyPr>
          <a:lstStyle/>
          <a:p>
            <a:pPr>
              <a:buNone/>
            </a:pPr>
            <a:r>
              <a:rPr lang="en" sz="3600" dirty="0"/>
              <a:t>When we have enough registers, this code does 4 loads from local memory and 0 stores.</a:t>
            </a:r>
            <a:endParaRPr lang="en-US" sz="3600" dirty="0"/>
          </a:p>
          <a:p>
            <a:pPr>
              <a:buNone/>
            </a:pPr>
            <a:endParaRPr sz="3600" dirty="0"/>
          </a:p>
          <a:p>
            <a:pPr>
              <a:buNone/>
            </a:pPr>
            <a:r>
              <a:rPr lang="en" sz="3600" dirty="0"/>
              <a:t>Now assume we only have 3 free registers before any of this code is executed (but don’t worry about </a:t>
            </a:r>
            <a:r>
              <a:rPr lang="en" sz="3600" dirty="0">
                <a:latin typeface="Consolas"/>
                <a:ea typeface="Consolas"/>
                <a:cs typeface="Consolas"/>
                <a:sym typeface="Consolas"/>
              </a:rPr>
              <a:t>z0 </a:t>
            </a:r>
            <a:r>
              <a:rPr lang="en" sz="3600" dirty="0"/>
              <a:t>and </a:t>
            </a:r>
            <a:r>
              <a:rPr lang="en" sz="3600" dirty="0">
                <a:latin typeface="Consolas"/>
                <a:ea typeface="Consolas"/>
                <a:cs typeface="Consolas"/>
                <a:sym typeface="Consolas"/>
              </a:rPr>
              <a:t>z1</a:t>
            </a:r>
            <a:r>
              <a:rPr lang="en" sz="3600" dirty="0"/>
              <a:t>)</a:t>
            </a:r>
          </a:p>
        </p:txBody>
      </p:sp>
      <p:sp>
        <p:nvSpPr>
          <p:cNvPr id="273" name="Shape 273"/>
          <p:cNvSpPr txBox="1">
            <a:spLocks noGrp="1"/>
          </p:cNvSpPr>
          <p:nvPr>
            <p:ph type="body" idx="2"/>
          </p:nvPr>
        </p:nvSpPr>
        <p:spPr>
          <a:xfrm>
            <a:off x="11188686" y="3045897"/>
            <a:ext cx="7989000" cy="9935197"/>
          </a:xfrm>
          <a:prstGeom prst="rect">
            <a:avLst/>
          </a:prstGeom>
        </p:spPr>
        <p:txBody>
          <a:bodyPr lIns="182850" tIns="182850" rIns="182850" bIns="182850" anchor="t" anchorCtr="0">
            <a:noAutofit/>
          </a:bodyPr>
          <a:lstStyle/>
          <a:p>
            <a:pPr>
              <a:lnSpc>
                <a:spcPct val="120000"/>
              </a:lnSpc>
              <a:buClr>
                <a:schemeClr val="dk1"/>
              </a:buClr>
              <a:buSzPct val="45833"/>
              <a:buNone/>
            </a:pPr>
            <a:r>
              <a:rPr lang="en" sz="4800" dirty="0">
                <a:latin typeface="Consolas"/>
                <a:ea typeface="Consolas"/>
                <a:cs typeface="Consolas"/>
                <a:sym typeface="Consolas"/>
              </a:rPr>
              <a:t>x0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0</a:t>
            </a:r>
            <a:r>
              <a:rPr lang="en" sz="4800" dirty="0">
                <a:solidFill>
                  <a:srgbClr val="666600"/>
                </a:solidFill>
                <a:latin typeface="Consolas"/>
                <a:ea typeface="Consolas"/>
                <a:cs typeface="Consolas"/>
                <a:sym typeface="Consolas"/>
              </a:rPr>
              <a:t>];</a:t>
            </a:r>
          </a:p>
          <a:p>
            <a:pPr>
              <a:lnSpc>
                <a:spcPct val="120000"/>
              </a:lnSpc>
              <a:buClr>
                <a:schemeClr val="dk1"/>
              </a:buClr>
              <a:buSzPct val="45833"/>
              <a:buNone/>
            </a:pPr>
            <a:r>
              <a:rPr lang="en" sz="4800" dirty="0">
                <a:latin typeface="Consolas"/>
                <a:ea typeface="Consolas"/>
                <a:cs typeface="Consolas"/>
                <a:sym typeface="Consolas"/>
              </a:rPr>
              <a:t>y0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0</a:t>
            </a:r>
            <a:r>
              <a:rPr lang="en" sz="4800" dirty="0">
                <a:solidFill>
                  <a:srgbClr val="666600"/>
                </a:solidFill>
                <a:latin typeface="Consolas"/>
                <a:ea typeface="Consolas"/>
                <a:cs typeface="Consolas"/>
                <a:sym typeface="Consolas"/>
              </a:rPr>
              <a:t>];</a:t>
            </a:r>
          </a:p>
          <a:p>
            <a:pPr>
              <a:lnSpc>
                <a:spcPct val="120000"/>
              </a:lnSpc>
              <a:buClr>
                <a:schemeClr val="dk1"/>
              </a:buClr>
              <a:buSzPct val="45833"/>
              <a:buNone/>
            </a:pPr>
            <a:r>
              <a:rPr lang="en" sz="4800" dirty="0">
                <a:latin typeface="Consolas"/>
                <a:ea typeface="Consolas"/>
                <a:cs typeface="Consolas"/>
                <a:sym typeface="Consolas"/>
              </a:rPr>
              <a:t>x1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1</a:t>
            </a:r>
            <a:r>
              <a:rPr lang="en" sz="4800" dirty="0">
                <a:solidFill>
                  <a:srgbClr val="666600"/>
                </a:solidFill>
                <a:latin typeface="Consolas"/>
                <a:ea typeface="Consolas"/>
                <a:cs typeface="Consolas"/>
                <a:sym typeface="Consolas"/>
              </a:rPr>
              <a:t>];</a:t>
            </a:r>
          </a:p>
          <a:p>
            <a:pPr>
              <a:lnSpc>
                <a:spcPct val="120000"/>
              </a:lnSpc>
              <a:buClr>
                <a:schemeClr val="dk1"/>
              </a:buClr>
              <a:buSzPct val="45833"/>
              <a:buNone/>
            </a:pPr>
            <a:r>
              <a:rPr lang="en" sz="4800" dirty="0">
                <a:latin typeface="Consolas"/>
                <a:ea typeface="Consolas"/>
                <a:cs typeface="Consolas"/>
                <a:sym typeface="Consolas"/>
              </a:rPr>
              <a:t>y1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1</a:t>
            </a:r>
            <a:r>
              <a:rPr lang="en" sz="4800" dirty="0">
                <a:solidFill>
                  <a:srgbClr val="666600"/>
                </a:solidFill>
                <a:latin typeface="Consolas"/>
                <a:ea typeface="Consolas"/>
                <a:cs typeface="Consolas"/>
                <a:sym typeface="Consolas"/>
              </a:rPr>
              <a:t>];</a:t>
            </a:r>
          </a:p>
          <a:p>
            <a:pPr>
              <a:lnSpc>
                <a:spcPct val="115000"/>
              </a:lnSpc>
              <a:buClr>
                <a:schemeClr val="dk1"/>
              </a:buClr>
              <a:buNone/>
            </a:pPr>
            <a:endParaRPr sz="4800" dirty="0">
              <a:solidFill>
                <a:srgbClr val="666600"/>
              </a:solidFill>
              <a:latin typeface="Consolas"/>
              <a:ea typeface="Consolas"/>
              <a:cs typeface="Consolas"/>
              <a:sym typeface="Consolas"/>
            </a:endParaRPr>
          </a:p>
          <a:p>
            <a:pPr>
              <a:lnSpc>
                <a:spcPct val="120000"/>
              </a:lnSpc>
              <a:buClr>
                <a:schemeClr val="dk1"/>
              </a:buClr>
              <a:buSzPct val="45833"/>
              <a:buNone/>
            </a:pPr>
            <a:r>
              <a:rPr lang="en" sz="4800" dirty="0">
                <a:latin typeface="Consolas"/>
                <a:ea typeface="Consolas"/>
                <a:cs typeface="Consolas"/>
                <a:sym typeface="Consolas"/>
              </a:rPr>
              <a:t>z0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y0;</a:t>
            </a:r>
          </a:p>
          <a:p>
            <a:pPr>
              <a:buNone/>
            </a:pPr>
            <a:r>
              <a:rPr lang="en" sz="4800" dirty="0">
                <a:latin typeface="Consolas"/>
                <a:ea typeface="Consolas"/>
                <a:cs typeface="Consolas"/>
                <a:sym typeface="Consolas"/>
              </a:rPr>
              <a:t>z1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y1;</a:t>
            </a:r>
          </a:p>
        </p:txBody>
      </p:sp>
      <p:sp>
        <p:nvSpPr>
          <p:cNvPr id="274" name="Shape 274"/>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75</a:t>
            </a:fld>
            <a:endParaRPr lang="en"/>
          </a:p>
        </p:txBody>
      </p:sp>
    </p:spTree>
    <p:extLst>
      <p:ext uri="{BB962C8B-B14F-4D97-AF65-F5344CB8AC3E}">
        <p14:creationId xmlns:p14="http://schemas.microsoft.com/office/powerpoint/2010/main" val="752594737"/>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936184" y="446550"/>
            <a:ext cx="16459200" cy="2286400"/>
          </a:xfrm>
          <a:prstGeom prst="rect">
            <a:avLst/>
          </a:prstGeom>
        </p:spPr>
        <p:txBody>
          <a:bodyPr lIns="182850" tIns="182850" rIns="182850" bIns="182850" anchor="b" anchorCtr="0">
            <a:noAutofit/>
          </a:bodyPr>
          <a:lstStyle/>
          <a:p>
            <a:r>
              <a:rPr lang="en" dirty="0"/>
              <a:t>Register spilling example</a:t>
            </a:r>
          </a:p>
        </p:txBody>
      </p:sp>
      <p:sp>
        <p:nvSpPr>
          <p:cNvPr id="280" name="Shape 280"/>
          <p:cNvSpPr txBox="1">
            <a:spLocks noGrp="1"/>
          </p:cNvSpPr>
          <p:nvPr>
            <p:ph type="body" idx="1"/>
          </p:nvPr>
        </p:nvSpPr>
        <p:spPr>
          <a:xfrm>
            <a:off x="6519148" y="4114801"/>
            <a:ext cx="5005200" cy="7451398"/>
          </a:xfrm>
          <a:prstGeom prst="rect">
            <a:avLst/>
          </a:prstGeom>
        </p:spPr>
        <p:txBody>
          <a:bodyPr lIns="182850" tIns="182850" rIns="182850" bIns="182850" anchor="t" anchorCtr="0">
            <a:noAutofit/>
          </a:bodyPr>
          <a:lstStyle/>
          <a:p>
            <a:pPr>
              <a:lnSpc>
                <a:spcPct val="120000"/>
              </a:lnSpc>
              <a:buNone/>
            </a:pPr>
            <a:r>
              <a:rPr lang="en" sz="4800" dirty="0">
                <a:latin typeface="Consolas"/>
                <a:ea typeface="Consolas"/>
                <a:cs typeface="Consolas"/>
                <a:sym typeface="Consolas"/>
              </a:rPr>
              <a:t>x0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0</a:t>
            </a:r>
            <a:r>
              <a:rPr lang="en" sz="4800" dirty="0">
                <a:solidFill>
                  <a:srgbClr val="666600"/>
                </a:solidFill>
                <a:latin typeface="Consolas"/>
                <a:ea typeface="Consolas"/>
                <a:cs typeface="Consolas"/>
                <a:sym typeface="Consolas"/>
              </a:rPr>
              <a:t>];</a:t>
            </a:r>
          </a:p>
          <a:p>
            <a:pPr>
              <a:lnSpc>
                <a:spcPct val="120000"/>
              </a:lnSpc>
              <a:buNone/>
            </a:pPr>
            <a:r>
              <a:rPr lang="en" sz="4800" dirty="0">
                <a:latin typeface="Consolas"/>
                <a:ea typeface="Consolas"/>
                <a:cs typeface="Consolas"/>
                <a:sym typeface="Consolas"/>
              </a:rPr>
              <a:t>y0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0</a:t>
            </a:r>
            <a:r>
              <a:rPr lang="en" sz="4800" dirty="0">
                <a:solidFill>
                  <a:srgbClr val="666600"/>
                </a:solidFill>
                <a:latin typeface="Consolas"/>
                <a:ea typeface="Consolas"/>
                <a:cs typeface="Consolas"/>
                <a:sym typeface="Consolas"/>
              </a:rPr>
              <a:t>];</a:t>
            </a:r>
          </a:p>
          <a:p>
            <a:pPr>
              <a:lnSpc>
                <a:spcPct val="120000"/>
              </a:lnSpc>
              <a:buNone/>
            </a:pPr>
            <a:r>
              <a:rPr lang="en" sz="4800" dirty="0">
                <a:latin typeface="Consolas"/>
                <a:ea typeface="Consolas"/>
                <a:cs typeface="Consolas"/>
                <a:sym typeface="Consolas"/>
              </a:rPr>
              <a:t>x1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1</a:t>
            </a:r>
            <a:r>
              <a:rPr lang="en" sz="4800" dirty="0">
                <a:solidFill>
                  <a:srgbClr val="666600"/>
                </a:solidFill>
                <a:latin typeface="Consolas"/>
                <a:ea typeface="Consolas"/>
                <a:cs typeface="Consolas"/>
                <a:sym typeface="Consolas"/>
              </a:rPr>
              <a:t>];</a:t>
            </a:r>
          </a:p>
          <a:p>
            <a:pPr>
              <a:lnSpc>
                <a:spcPct val="120000"/>
              </a:lnSpc>
              <a:buNone/>
            </a:pPr>
            <a:r>
              <a:rPr lang="en" sz="4800" dirty="0">
                <a:latin typeface="Consolas"/>
                <a:ea typeface="Consolas"/>
                <a:cs typeface="Consolas"/>
                <a:sym typeface="Consolas"/>
              </a:rPr>
              <a:t>y1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a:t>
            </a:r>
            <a:r>
              <a:rPr lang="en" sz="4800" dirty="0">
                <a:solidFill>
                  <a:srgbClr val="666600"/>
                </a:solidFill>
                <a:latin typeface="Consolas"/>
                <a:ea typeface="Consolas"/>
                <a:cs typeface="Consolas"/>
                <a:sym typeface="Consolas"/>
              </a:rPr>
              <a:t>[</a:t>
            </a:r>
            <a:r>
              <a:rPr lang="en" sz="4800" dirty="0">
                <a:solidFill>
                  <a:srgbClr val="006666"/>
                </a:solidFill>
                <a:latin typeface="Consolas"/>
                <a:ea typeface="Consolas"/>
                <a:cs typeface="Consolas"/>
                <a:sym typeface="Consolas"/>
              </a:rPr>
              <a:t>1</a:t>
            </a:r>
            <a:r>
              <a:rPr lang="en" sz="4800" dirty="0">
                <a:solidFill>
                  <a:srgbClr val="666600"/>
                </a:solidFill>
                <a:latin typeface="Consolas"/>
                <a:ea typeface="Consolas"/>
                <a:cs typeface="Consolas"/>
                <a:sym typeface="Consolas"/>
              </a:rPr>
              <a:t>];</a:t>
            </a:r>
          </a:p>
          <a:p>
            <a:pPr>
              <a:lnSpc>
                <a:spcPct val="115000"/>
              </a:lnSpc>
              <a:buNone/>
            </a:pPr>
            <a:endParaRPr sz="4800" dirty="0">
              <a:solidFill>
                <a:srgbClr val="666600"/>
              </a:solidFill>
              <a:latin typeface="Consolas"/>
              <a:ea typeface="Consolas"/>
              <a:cs typeface="Consolas"/>
              <a:sym typeface="Consolas"/>
            </a:endParaRPr>
          </a:p>
          <a:p>
            <a:pPr>
              <a:lnSpc>
                <a:spcPct val="120000"/>
              </a:lnSpc>
              <a:buNone/>
            </a:pPr>
            <a:r>
              <a:rPr lang="en" sz="4800" dirty="0">
                <a:latin typeface="Consolas"/>
                <a:ea typeface="Consolas"/>
                <a:cs typeface="Consolas"/>
                <a:sym typeface="Consolas"/>
              </a:rPr>
              <a:t>z0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x0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y0;</a:t>
            </a:r>
          </a:p>
          <a:p>
            <a:pPr>
              <a:buNone/>
            </a:pPr>
            <a:r>
              <a:rPr lang="en" sz="4800" dirty="0">
                <a:latin typeface="Consolas"/>
                <a:ea typeface="Consolas"/>
                <a:cs typeface="Consolas"/>
                <a:sym typeface="Consolas"/>
              </a:rPr>
              <a:t>z1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x1 </a:t>
            </a:r>
            <a:r>
              <a:rPr lang="en" sz="4800" dirty="0">
                <a:solidFill>
                  <a:srgbClr val="666600"/>
                </a:solidFill>
                <a:latin typeface="Consolas"/>
                <a:ea typeface="Consolas"/>
                <a:cs typeface="Consolas"/>
                <a:sym typeface="Consolas"/>
              </a:rPr>
              <a:t>+</a:t>
            </a:r>
            <a:r>
              <a:rPr lang="en" sz="4800" dirty="0">
                <a:latin typeface="Consolas"/>
                <a:ea typeface="Consolas"/>
                <a:cs typeface="Consolas"/>
                <a:sym typeface="Consolas"/>
              </a:rPr>
              <a:t> y1;</a:t>
            </a:r>
          </a:p>
        </p:txBody>
      </p:sp>
      <p:sp>
        <p:nvSpPr>
          <p:cNvPr id="281" name="Shape 281"/>
          <p:cNvSpPr txBox="1">
            <a:spLocks noGrp="1"/>
          </p:cNvSpPr>
          <p:nvPr>
            <p:ph type="body" idx="2"/>
          </p:nvPr>
        </p:nvSpPr>
        <p:spPr>
          <a:xfrm>
            <a:off x="1343486" y="3876450"/>
            <a:ext cx="4012798" cy="1208398"/>
          </a:xfrm>
          <a:prstGeom prst="rect">
            <a:avLst/>
          </a:prstGeom>
        </p:spPr>
        <p:txBody>
          <a:bodyPr lIns="182850" tIns="182850" rIns="182850" bIns="182850" anchor="t" anchorCtr="0">
            <a:noAutofit/>
          </a:bodyPr>
          <a:lstStyle/>
          <a:p>
            <a:pPr>
              <a:buNone/>
            </a:pPr>
            <a:r>
              <a:rPr lang="en" sz="3600" dirty="0"/>
              <a:t>starting with only 3 free registers...</a:t>
            </a:r>
          </a:p>
        </p:txBody>
      </p:sp>
      <p:sp>
        <p:nvSpPr>
          <p:cNvPr id="288" name="Shape 288"/>
          <p:cNvSpPr txBox="1">
            <a:spLocks noGrp="1"/>
          </p:cNvSpPr>
          <p:nvPr>
            <p:ph type="sldNum" idx="12"/>
          </p:nvPr>
        </p:nvSpPr>
        <p:spPr>
          <a:prstGeom prst="rect">
            <a:avLst/>
          </a:prstGeom>
        </p:spPr>
        <p:txBody>
          <a:bodyPr wrap="none" lIns="182850" tIns="182850" rIns="182850" bIns="182850" anchor="ctr" anchorCtr="0">
            <a:noAutofit/>
          </a:bodyPr>
          <a:lstStyle/>
          <a:p>
            <a:fld id="{00000000-1234-1234-1234-123412341234}" type="slidenum">
              <a:rPr lang="en"/>
              <a:pPr/>
              <a:t>76</a:t>
            </a:fld>
            <a:endParaRPr lang="en"/>
          </a:p>
        </p:txBody>
      </p:sp>
      <p:cxnSp>
        <p:nvCxnSpPr>
          <p:cNvPr id="282" name="Shape 282"/>
          <p:cNvCxnSpPr/>
          <p:nvPr/>
        </p:nvCxnSpPr>
        <p:spPr>
          <a:xfrm rot="10800000" flipH="1">
            <a:off x="4432250" y="4319748"/>
            <a:ext cx="2845200" cy="449400"/>
          </a:xfrm>
          <a:prstGeom prst="straightConnector1">
            <a:avLst/>
          </a:prstGeom>
          <a:noFill/>
          <a:ln w="19050" cap="flat">
            <a:solidFill>
              <a:schemeClr val="dk2"/>
            </a:solidFill>
            <a:prstDash val="solid"/>
            <a:round/>
            <a:headEnd type="none" w="lg" len="lg"/>
            <a:tailEnd type="triangle" w="lg" len="lg"/>
          </a:ln>
        </p:spPr>
      </p:cxnSp>
      <p:sp>
        <p:nvSpPr>
          <p:cNvPr id="283" name="Shape 283"/>
          <p:cNvSpPr txBox="1"/>
          <p:nvPr/>
        </p:nvSpPr>
        <p:spPr>
          <a:xfrm>
            <a:off x="1514974" y="5794775"/>
            <a:ext cx="4627200" cy="2141400"/>
          </a:xfrm>
          <a:prstGeom prst="rect">
            <a:avLst/>
          </a:prstGeom>
          <a:noFill/>
          <a:ln>
            <a:noFill/>
          </a:ln>
        </p:spPr>
        <p:txBody>
          <a:bodyPr lIns="182850" tIns="182850" rIns="182850" bIns="182850" anchor="t" anchorCtr="0">
            <a:noAutofit/>
          </a:bodyPr>
          <a:lstStyle/>
          <a:p>
            <a:r>
              <a:rPr lang="en" sz="4000" dirty="0"/>
              <a:t>cannot load </a:t>
            </a:r>
            <a:r>
              <a:rPr lang="en" sz="4000" dirty="0">
                <a:latin typeface="Consolas"/>
                <a:ea typeface="Consolas"/>
                <a:cs typeface="Consolas"/>
                <a:sym typeface="Consolas"/>
              </a:rPr>
              <a:t>y[1]</a:t>
            </a:r>
            <a:r>
              <a:rPr lang="en" sz="4000" dirty="0"/>
              <a:t> until we free a register. store </a:t>
            </a:r>
            <a:r>
              <a:rPr lang="en" sz="4000" dirty="0">
                <a:latin typeface="Consolas"/>
                <a:ea typeface="Consolas"/>
                <a:cs typeface="Consolas"/>
                <a:sym typeface="Consolas"/>
              </a:rPr>
              <a:t>x1 </a:t>
            </a:r>
            <a:r>
              <a:rPr lang="en" sz="4000" dirty="0"/>
              <a:t>to make space.</a:t>
            </a:r>
          </a:p>
        </p:txBody>
      </p:sp>
      <p:cxnSp>
        <p:nvCxnSpPr>
          <p:cNvPr id="284" name="Shape 284"/>
          <p:cNvCxnSpPr/>
          <p:nvPr/>
        </p:nvCxnSpPr>
        <p:spPr>
          <a:xfrm>
            <a:off x="5180950" y="6835550"/>
            <a:ext cx="1452600" cy="389400"/>
          </a:xfrm>
          <a:prstGeom prst="straightConnector1">
            <a:avLst/>
          </a:prstGeom>
          <a:noFill/>
          <a:ln w="19050" cap="flat">
            <a:solidFill>
              <a:schemeClr val="dk2"/>
            </a:solidFill>
            <a:prstDash val="solid"/>
            <a:round/>
            <a:headEnd type="none" w="lg" len="lg"/>
            <a:tailEnd type="triangle" w="lg" len="lg"/>
          </a:ln>
        </p:spPr>
      </p:cxnSp>
      <p:sp>
        <p:nvSpPr>
          <p:cNvPr id="285" name="Shape 285"/>
          <p:cNvSpPr txBox="1"/>
          <p:nvPr/>
        </p:nvSpPr>
        <p:spPr>
          <a:xfrm>
            <a:off x="1138000" y="8961801"/>
            <a:ext cx="4627200" cy="1208398"/>
          </a:xfrm>
          <a:prstGeom prst="rect">
            <a:avLst/>
          </a:prstGeom>
          <a:noFill/>
          <a:ln>
            <a:noFill/>
          </a:ln>
        </p:spPr>
        <p:txBody>
          <a:bodyPr lIns="182850" tIns="182850" rIns="182850" bIns="182850" anchor="t" anchorCtr="0">
            <a:noAutofit/>
          </a:bodyPr>
          <a:lstStyle/>
          <a:p>
            <a:r>
              <a:rPr lang="en" sz="4000" dirty="0"/>
              <a:t>Now we need to load </a:t>
            </a:r>
            <a:r>
              <a:rPr lang="en" sz="4000" dirty="0">
                <a:latin typeface="Consolas"/>
                <a:ea typeface="Consolas"/>
                <a:cs typeface="Consolas"/>
                <a:sym typeface="Consolas"/>
              </a:rPr>
              <a:t>x1 </a:t>
            </a:r>
            <a:r>
              <a:rPr lang="en" sz="4000" dirty="0"/>
              <a:t>again.</a:t>
            </a:r>
          </a:p>
        </p:txBody>
      </p:sp>
      <p:cxnSp>
        <p:nvCxnSpPr>
          <p:cNvPr id="286" name="Shape 286"/>
          <p:cNvCxnSpPr/>
          <p:nvPr/>
        </p:nvCxnSpPr>
        <p:spPr>
          <a:xfrm>
            <a:off x="5308250" y="9545750"/>
            <a:ext cx="1310400" cy="329400"/>
          </a:xfrm>
          <a:prstGeom prst="straightConnector1">
            <a:avLst/>
          </a:prstGeom>
          <a:noFill/>
          <a:ln w="19050" cap="flat">
            <a:solidFill>
              <a:schemeClr val="dk2"/>
            </a:solidFill>
            <a:prstDash val="solid"/>
            <a:round/>
            <a:headEnd type="none" w="lg" len="lg"/>
            <a:tailEnd type="triangle" w="lg" len="lg"/>
          </a:ln>
        </p:spPr>
      </p:cxnSp>
      <p:sp>
        <p:nvSpPr>
          <p:cNvPr id="287" name="Shape 287"/>
          <p:cNvSpPr txBox="1"/>
          <p:nvPr/>
        </p:nvSpPr>
        <p:spPr>
          <a:xfrm>
            <a:off x="11589701" y="4589450"/>
            <a:ext cx="6378598" cy="6393600"/>
          </a:xfrm>
          <a:prstGeom prst="rect">
            <a:avLst/>
          </a:prstGeom>
          <a:noFill/>
          <a:ln>
            <a:noFill/>
          </a:ln>
        </p:spPr>
        <p:txBody>
          <a:bodyPr lIns="182850" tIns="182850" rIns="182850" bIns="182850" anchor="t" anchorCtr="0">
            <a:noAutofit/>
          </a:bodyPr>
          <a:lstStyle/>
          <a:p>
            <a:r>
              <a:rPr lang="en" sz="3600"/>
              <a:t>Register spilling cost:</a:t>
            </a:r>
          </a:p>
          <a:p>
            <a:r>
              <a:rPr lang="en" sz="3600"/>
              <a:t>1 extra load</a:t>
            </a:r>
          </a:p>
          <a:p>
            <a:r>
              <a:rPr lang="en" sz="3600"/>
              <a:t>1 extra store</a:t>
            </a:r>
          </a:p>
          <a:p>
            <a:r>
              <a:rPr lang="en" sz="3600"/>
              <a:t>2 extra pairs of consecutive</a:t>
            </a:r>
          </a:p>
          <a:p>
            <a:r>
              <a:rPr lang="en" sz="3600"/>
              <a:t>   dependent instructions </a:t>
            </a:r>
          </a:p>
        </p:txBody>
      </p:sp>
    </p:spTree>
    <p:extLst>
      <p:ext uri="{BB962C8B-B14F-4D97-AF65-F5344CB8AC3E}">
        <p14:creationId xmlns:p14="http://schemas.microsoft.com/office/powerpoint/2010/main" val="1985610316"/>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880537" y="907510"/>
            <a:ext cx="11658600" cy="2286000"/>
          </a:xfrm>
          <a:prstGeom prst="rect">
            <a:avLst/>
          </a:prstGeom>
        </p:spPr>
        <p:txBody>
          <a:bodyPr lIns="182850" tIns="182850" rIns="182850" bIns="182850" anchor="b" anchorCtr="0">
            <a:noAutofit/>
          </a:bodyPr>
          <a:lstStyle/>
          <a:p>
            <a:r>
              <a:rPr lang="en" sz="6600" b="1" dirty="0"/>
              <a:t>Questions?</a:t>
            </a:r>
            <a:endParaRPr lang="en-US" sz="6600" b="1" dirty="0"/>
          </a:p>
        </p:txBody>
      </p:sp>
      <p:sp>
        <p:nvSpPr>
          <p:cNvPr id="78" name="Shape 78"/>
          <p:cNvSpPr txBox="1">
            <a:spLocks noGrp="1"/>
          </p:cNvSpPr>
          <p:nvPr>
            <p:ph type="body" idx="1"/>
          </p:nvPr>
        </p:nvSpPr>
        <p:spPr>
          <a:xfrm>
            <a:off x="914400" y="4474290"/>
            <a:ext cx="16459200" cy="7092236"/>
          </a:xfrm>
          <a:prstGeom prst="rect">
            <a:avLst/>
          </a:prstGeom>
        </p:spPr>
        <p:txBody>
          <a:bodyPr lIns="182850" tIns="182850" rIns="182850" bIns="182850" anchor="t" anchorCtr="0">
            <a:noAutofit/>
          </a:bodyPr>
          <a:lstStyle/>
          <a:p>
            <a:pPr marL="914400" indent="-838200">
              <a:spcBef>
                <a:spcPts val="0"/>
              </a:spcBef>
              <a:buClr>
                <a:schemeClr val="dk1"/>
              </a:buClr>
              <a:buFont typeface="Arial"/>
              <a:buChar char="●"/>
            </a:pPr>
            <a:r>
              <a:rPr lang="en" sz="3600" dirty="0"/>
              <a:t>Global memory</a:t>
            </a:r>
            <a:endParaRPr lang="en-US" sz="3600" dirty="0"/>
          </a:p>
          <a:p>
            <a:pPr marL="914400" indent="-838200">
              <a:spcBef>
                <a:spcPts val="0"/>
              </a:spcBef>
              <a:buClr>
                <a:schemeClr val="dk1"/>
              </a:buClr>
              <a:buFont typeface="Arial"/>
              <a:buChar char="●"/>
            </a:pPr>
            <a:r>
              <a:rPr lang="en" sz="3600" dirty="0"/>
              <a:t>Local memory</a:t>
            </a:r>
          </a:p>
          <a:p>
            <a:pPr marL="914400" indent="-838200">
              <a:buClr>
                <a:schemeClr val="dk1"/>
              </a:buClr>
              <a:buFont typeface="Arial"/>
              <a:buChar char="●"/>
            </a:pPr>
            <a:r>
              <a:rPr lang="en" sz="3600" dirty="0"/>
              <a:t>Shared memory</a:t>
            </a:r>
          </a:p>
          <a:p>
            <a:pPr marL="914400" indent="-838200">
              <a:buClr>
                <a:schemeClr val="dk1"/>
              </a:buClr>
              <a:buFont typeface="Arial"/>
              <a:buChar char="●"/>
            </a:pPr>
            <a:r>
              <a:rPr lang="en" sz="3600" dirty="0"/>
              <a:t>Registers</a:t>
            </a:r>
          </a:p>
        </p:txBody>
      </p:sp>
      <p:sp>
        <p:nvSpPr>
          <p:cNvPr id="79" name="Shape 7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77</a:t>
            </a:fld>
            <a:endParaRPr lang="en"/>
          </a:p>
        </p:txBody>
      </p:sp>
    </p:spTree>
    <p:extLst>
      <p:ext uri="{BB962C8B-B14F-4D97-AF65-F5344CB8AC3E}">
        <p14:creationId xmlns:p14="http://schemas.microsoft.com/office/powerpoint/2010/main" val="1841568892"/>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2224731" y="1183070"/>
            <a:ext cx="11658600" cy="2286000"/>
          </a:xfrm>
          <a:prstGeom prst="rect">
            <a:avLst/>
          </a:prstGeom>
        </p:spPr>
        <p:txBody>
          <a:bodyPr lIns="182850" tIns="182850" rIns="182850" bIns="182850" anchor="b" anchorCtr="0">
            <a:noAutofit/>
          </a:bodyPr>
          <a:lstStyle/>
          <a:p>
            <a:r>
              <a:rPr lang="en" sz="7200" b="1" dirty="0"/>
              <a:t>Part 2</a:t>
            </a:r>
            <a:endParaRPr lang="en-US" sz="7200" b="1" dirty="0"/>
          </a:p>
        </p:txBody>
      </p:sp>
      <p:sp>
        <p:nvSpPr>
          <p:cNvPr id="78" name="Shape 78"/>
          <p:cNvSpPr txBox="1">
            <a:spLocks noGrp="1"/>
          </p:cNvSpPr>
          <p:nvPr>
            <p:ph type="body" idx="1"/>
          </p:nvPr>
        </p:nvSpPr>
        <p:spPr>
          <a:xfrm>
            <a:off x="2767913" y="4301296"/>
            <a:ext cx="16459200" cy="7092236"/>
          </a:xfrm>
          <a:prstGeom prst="rect">
            <a:avLst/>
          </a:prstGeom>
        </p:spPr>
        <p:txBody>
          <a:bodyPr lIns="182850" tIns="182850" rIns="182850" bIns="182850" anchor="t" anchorCtr="0">
            <a:noAutofit/>
          </a:bodyPr>
          <a:lstStyle/>
          <a:p>
            <a:pPr marL="914400" indent="-838200">
              <a:buClr>
                <a:schemeClr val="dk1"/>
              </a:buClr>
              <a:buFont typeface="Arial"/>
              <a:buChar char="●"/>
            </a:pPr>
            <a:r>
              <a:rPr lang="en" sz="4800" dirty="0"/>
              <a:t>L1/L2/</a:t>
            </a:r>
            <a:r>
              <a:rPr lang="en-US" sz="4800" dirty="0"/>
              <a:t>L3</a:t>
            </a:r>
            <a:r>
              <a:rPr lang="en" sz="4800" dirty="0"/>
              <a:t> cache</a:t>
            </a:r>
            <a:endParaRPr lang="en-US" sz="4800" dirty="0"/>
          </a:p>
          <a:p>
            <a:pPr marL="914400" indent="-838200">
              <a:buClr>
                <a:schemeClr val="dk1"/>
              </a:buClr>
              <a:buFont typeface="Arial"/>
              <a:buChar char="●"/>
            </a:pPr>
            <a:r>
              <a:rPr lang="en" sz="4800" dirty="0"/>
              <a:t>Constant memory</a:t>
            </a:r>
          </a:p>
          <a:p>
            <a:pPr marL="914400" indent="-838200">
              <a:spcBef>
                <a:spcPts val="0"/>
              </a:spcBef>
              <a:buClr>
                <a:schemeClr val="dk1"/>
              </a:buClr>
              <a:buFont typeface="Arial"/>
              <a:buChar char="●"/>
            </a:pPr>
            <a:r>
              <a:rPr lang="en" sz="4800" dirty="0"/>
              <a:t>Texture memory</a:t>
            </a:r>
          </a:p>
          <a:p>
            <a:pPr marL="914400" indent="-838200">
              <a:spcBef>
                <a:spcPts val="0"/>
              </a:spcBef>
              <a:buClr>
                <a:schemeClr val="dk1"/>
              </a:buClr>
              <a:buFont typeface="Arial"/>
              <a:buChar char="●"/>
            </a:pPr>
            <a:r>
              <a:rPr lang="en" sz="4800" dirty="0"/>
              <a:t>read-only cache (CC 3.5)</a:t>
            </a:r>
          </a:p>
        </p:txBody>
      </p:sp>
      <p:sp>
        <p:nvSpPr>
          <p:cNvPr id="79" name="Shape 7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78</a:t>
            </a:fld>
            <a:endParaRPr lang="en"/>
          </a:p>
        </p:txBody>
      </p:sp>
    </p:spTree>
    <p:extLst>
      <p:ext uri="{BB962C8B-B14F-4D97-AF65-F5344CB8AC3E}">
        <p14:creationId xmlns:p14="http://schemas.microsoft.com/office/powerpoint/2010/main" val="1652203254"/>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prstGeom prst="rect">
            <a:avLst/>
          </a:prstGeom>
        </p:spPr>
        <p:txBody>
          <a:bodyPr lIns="182850" tIns="182850" rIns="182850" bIns="182850" anchor="b" anchorCtr="0">
            <a:noAutofit/>
          </a:bodyPr>
          <a:lstStyle/>
          <a:p>
            <a:r>
              <a:rPr lang="en" sz="6600" b="1" dirty="0"/>
              <a:t>L1 Cache</a:t>
            </a:r>
          </a:p>
        </p:txBody>
      </p:sp>
      <p:sp>
        <p:nvSpPr>
          <p:cNvPr id="294" name="Shape 294"/>
          <p:cNvSpPr txBox="1">
            <a:spLocks noGrp="1"/>
          </p:cNvSpPr>
          <p:nvPr>
            <p:ph type="body" idx="1"/>
          </p:nvPr>
        </p:nvSpPr>
        <p:spPr>
          <a:xfrm>
            <a:off x="2125362" y="4403091"/>
            <a:ext cx="16459200" cy="7064582"/>
          </a:xfrm>
          <a:prstGeom prst="rect">
            <a:avLst/>
          </a:prstGeom>
        </p:spPr>
        <p:txBody>
          <a:bodyPr lIns="182850" tIns="182850" rIns="182850" bIns="182850" anchor="t" anchorCtr="0">
            <a:noAutofit/>
          </a:bodyPr>
          <a:lstStyle/>
          <a:p>
            <a:pPr marL="914400" indent="-838200">
              <a:spcBef>
                <a:spcPts val="0"/>
              </a:spcBef>
              <a:buClr>
                <a:schemeClr val="dk1"/>
              </a:buClr>
              <a:buFont typeface="Arial"/>
              <a:buChar char="●"/>
            </a:pPr>
            <a:r>
              <a:rPr lang="en" sz="4400" dirty="0"/>
              <a:t>Fermi - caches local &amp; global memory</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Kepler, Maxwell - only caches local memory</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same hardware as shared memory</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US" sz="4400" dirty="0"/>
              <a:t>Nvidia used to allow a </a:t>
            </a:r>
            <a:r>
              <a:rPr lang="en" sz="4400" dirty="0"/>
              <a:t>configurable size (16, 32, 48KB), </a:t>
            </a:r>
            <a:r>
              <a:rPr lang="en-US" sz="4400" dirty="0"/>
              <a:t>but dropped that in recent generations</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each SM has its own L1 cache</a:t>
            </a:r>
          </a:p>
        </p:txBody>
      </p:sp>
      <p:sp>
        <p:nvSpPr>
          <p:cNvPr id="295" name="Shape 295"/>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79</a:t>
            </a:fld>
            <a:endParaRPr lang="en"/>
          </a:p>
        </p:txBody>
      </p:sp>
    </p:spTree>
    <p:extLst>
      <p:ext uri="{BB962C8B-B14F-4D97-AF65-F5344CB8AC3E}">
        <p14:creationId xmlns:p14="http://schemas.microsoft.com/office/powerpoint/2010/main" val="1929211013"/>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3C3B-1603-4F99-0E86-432AEA537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6D978-5415-E0CF-2D7C-604AE870E748}"/>
              </a:ext>
            </a:extLst>
          </p:cNvPr>
          <p:cNvSpPr>
            <a:spLocks noGrp="1"/>
          </p:cNvSpPr>
          <p:nvPr>
            <p:ph type="title"/>
          </p:nvPr>
        </p:nvSpPr>
        <p:spPr>
          <a:xfrm>
            <a:off x="2042582" y="2027767"/>
            <a:ext cx="15229417" cy="2747433"/>
          </a:xfrm>
        </p:spPr>
        <p:txBody>
          <a:bodyPr>
            <a:normAutofit fontScale="90000"/>
          </a:bodyPr>
          <a:lstStyle/>
          <a:p>
            <a:r>
              <a:rPr lang="en-NO" sz="6700" b="1" dirty="0"/>
              <a:t>CUDA Book by Elster &amp; Khan v2014-draft:</a:t>
            </a:r>
            <a:br>
              <a:rPr lang="en-NO" dirty="0"/>
            </a:br>
            <a:r>
              <a:rPr lang="en-NO" dirty="0"/>
              <a:t> </a:t>
            </a:r>
            <a:br>
              <a:rPr lang="en-NO" dirty="0"/>
            </a:br>
            <a:r>
              <a:rPr lang="en-NO" dirty="0"/>
              <a:t>May update – provided on BlackBoard later this week</a:t>
            </a:r>
          </a:p>
        </p:txBody>
      </p:sp>
      <p:sp>
        <p:nvSpPr>
          <p:cNvPr id="3" name="Text Placeholder 2">
            <a:extLst>
              <a:ext uri="{FF2B5EF4-FFF2-40B4-BE49-F238E27FC236}">
                <a16:creationId xmlns:a16="http://schemas.microsoft.com/office/drawing/2014/main" id="{B84E6A9A-6F54-9200-CB6D-D9EB5944108D}"/>
              </a:ext>
            </a:extLst>
          </p:cNvPr>
          <p:cNvSpPr>
            <a:spLocks noGrp="1"/>
          </p:cNvSpPr>
          <p:nvPr>
            <p:ph type="body" sz="half" idx="1"/>
          </p:nvPr>
        </p:nvSpPr>
        <p:spPr>
          <a:xfrm>
            <a:off x="2042582" y="4826001"/>
            <a:ext cx="12553951" cy="8229600"/>
          </a:xfrm>
        </p:spPr>
        <p:txBody>
          <a:bodyPr>
            <a:normAutofit/>
          </a:bodyPr>
          <a:lstStyle/>
          <a:p>
            <a:r>
              <a:rPr lang="en-NO" sz="4400" dirty="0"/>
              <a:t>Includes PS 5 solution. </a:t>
            </a:r>
            <a:r>
              <a:rPr lang="en-NO" sz="4400" dirty="0">
                <a:sym typeface="Wingdings" pitchFamily="2" charset="2"/>
              </a:rPr>
              <a:t></a:t>
            </a:r>
          </a:p>
          <a:p>
            <a:endParaRPr lang="en-NO" sz="4400" dirty="0">
              <a:sym typeface="Wingdings" pitchFamily="2" charset="2"/>
            </a:endParaRPr>
          </a:p>
          <a:p>
            <a:pPr marL="0" indent="0">
              <a:buNone/>
            </a:pPr>
            <a:endParaRPr lang="en-NO" sz="4400" dirty="0">
              <a:sym typeface="Wingdings" pitchFamily="2" charset="2"/>
            </a:endParaRPr>
          </a:p>
          <a:p>
            <a:endParaRPr lang="en-NO" sz="4400" dirty="0">
              <a:sym typeface="Wingdings" pitchFamily="2" charset="2"/>
            </a:endParaRPr>
          </a:p>
          <a:p>
            <a:pPr marL="0" indent="0">
              <a:buNone/>
            </a:pPr>
            <a:r>
              <a:rPr lang="en-NO" sz="4400" dirty="0">
                <a:sym typeface="Wingdings" pitchFamily="2" charset="2"/>
              </a:rPr>
              <a:t>Note Old (3rd editon and older) of Kirk book is available on-line as PDF</a:t>
            </a:r>
            <a:endParaRPr lang="en-NO" sz="4400" dirty="0"/>
          </a:p>
        </p:txBody>
      </p:sp>
    </p:spTree>
    <p:extLst>
      <p:ext uri="{BB962C8B-B14F-4D97-AF65-F5344CB8AC3E}">
        <p14:creationId xmlns:p14="http://schemas.microsoft.com/office/powerpoint/2010/main" val="2247022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prstGeom prst="rect">
            <a:avLst/>
          </a:prstGeom>
        </p:spPr>
        <p:txBody>
          <a:bodyPr lIns="182850" tIns="182850" rIns="182850" bIns="182850" anchor="b" anchorCtr="0">
            <a:noAutofit/>
          </a:bodyPr>
          <a:lstStyle/>
          <a:p>
            <a:r>
              <a:rPr lang="en" sz="6600" b="1" dirty="0"/>
              <a:t>L2 cache</a:t>
            </a:r>
          </a:p>
        </p:txBody>
      </p:sp>
      <p:sp>
        <p:nvSpPr>
          <p:cNvPr id="301" name="Shape 301"/>
          <p:cNvSpPr txBox="1">
            <a:spLocks noGrp="1"/>
          </p:cNvSpPr>
          <p:nvPr>
            <p:ph type="body" idx="1"/>
          </p:nvPr>
        </p:nvSpPr>
        <p:spPr>
          <a:xfrm>
            <a:off x="2644346" y="4336898"/>
            <a:ext cx="13666573" cy="7106062"/>
          </a:xfrm>
          <a:prstGeom prst="rect">
            <a:avLst/>
          </a:prstGeom>
        </p:spPr>
        <p:txBody>
          <a:bodyPr lIns="182850" tIns="182850" rIns="182850" bIns="182850" anchor="t" anchorCtr="0">
            <a:noAutofit/>
          </a:bodyPr>
          <a:lstStyle/>
          <a:p>
            <a:pPr marL="914400" indent="-838200">
              <a:spcBef>
                <a:spcPts val="0"/>
              </a:spcBef>
              <a:buClr>
                <a:schemeClr val="dk1"/>
              </a:buClr>
              <a:buFont typeface="Arial"/>
              <a:buChar char="●"/>
            </a:pPr>
            <a:r>
              <a:rPr lang="en" sz="4400" dirty="0"/>
              <a:t>caches all global &amp; local memory accesses</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~1MB in size</a:t>
            </a:r>
          </a:p>
          <a:p>
            <a:pPr marL="914400" indent="-838200">
              <a:spcBef>
                <a:spcPts val="0"/>
              </a:spcBef>
              <a:buClr>
                <a:schemeClr val="dk1"/>
              </a:buClr>
              <a:buFont typeface="Arial"/>
              <a:buChar char="●"/>
            </a:pPr>
            <a:endParaRPr lang="en" sz="4400" dirty="0"/>
          </a:p>
          <a:p>
            <a:pPr marL="914400" indent="-838200">
              <a:spcBef>
                <a:spcPts val="0"/>
              </a:spcBef>
              <a:buClr>
                <a:schemeClr val="dk1"/>
              </a:buClr>
              <a:buFont typeface="Arial"/>
              <a:buChar char="●"/>
            </a:pPr>
            <a:r>
              <a:rPr lang="en" sz="4400" dirty="0"/>
              <a:t>shared by all SM’s</a:t>
            </a:r>
          </a:p>
        </p:txBody>
      </p:sp>
      <p:sp>
        <p:nvSpPr>
          <p:cNvPr id="302" name="Shape 302"/>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80</a:t>
            </a:fld>
            <a:endParaRPr lang="en"/>
          </a:p>
        </p:txBody>
      </p:sp>
    </p:spTree>
    <p:extLst>
      <p:ext uri="{BB962C8B-B14F-4D97-AF65-F5344CB8AC3E}">
        <p14:creationId xmlns:p14="http://schemas.microsoft.com/office/powerpoint/2010/main" val="2694776480"/>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5D6B-5269-4721-9793-2F45C07D8C5C}"/>
              </a:ext>
            </a:extLst>
          </p:cNvPr>
          <p:cNvSpPr>
            <a:spLocks noGrp="1"/>
          </p:cNvSpPr>
          <p:nvPr>
            <p:ph type="title"/>
          </p:nvPr>
        </p:nvSpPr>
        <p:spPr/>
        <p:txBody>
          <a:bodyPr>
            <a:normAutofit/>
          </a:bodyPr>
          <a:lstStyle/>
          <a:p>
            <a:r>
              <a:rPr lang="en-US" sz="6600" b="1" dirty="0"/>
              <a:t>L3 Cache</a:t>
            </a:r>
          </a:p>
        </p:txBody>
      </p:sp>
      <p:sp>
        <p:nvSpPr>
          <p:cNvPr id="3" name="Text Placeholder 2">
            <a:extLst>
              <a:ext uri="{FF2B5EF4-FFF2-40B4-BE49-F238E27FC236}">
                <a16:creationId xmlns:a16="http://schemas.microsoft.com/office/drawing/2014/main" id="{24C244C2-4034-4E78-B135-B3F5406E828E}"/>
              </a:ext>
            </a:extLst>
          </p:cNvPr>
          <p:cNvSpPr>
            <a:spLocks noGrp="1"/>
          </p:cNvSpPr>
          <p:nvPr>
            <p:ph type="body" idx="1"/>
          </p:nvPr>
        </p:nvSpPr>
        <p:spPr/>
        <p:txBody>
          <a:bodyPr>
            <a:normAutofit/>
          </a:bodyPr>
          <a:lstStyle/>
          <a:p>
            <a:pPr lvl="1"/>
            <a:r>
              <a:rPr lang="en-US" sz="4400" dirty="0"/>
              <a:t>Another level of cache above L2 cache</a:t>
            </a:r>
          </a:p>
          <a:p>
            <a:pPr lvl="1"/>
            <a:endParaRPr lang="en-US" sz="4400" dirty="0"/>
          </a:p>
          <a:p>
            <a:pPr lvl="1"/>
            <a:r>
              <a:rPr lang="en-US" sz="4400" dirty="0"/>
              <a:t>Slightly slower (increased latency) than L2 cache but also larger.</a:t>
            </a:r>
          </a:p>
          <a:p>
            <a:pPr marL="301752" lvl="1" indent="0">
              <a:buNone/>
            </a:pPr>
            <a:endParaRPr lang="en-US" sz="3800" dirty="0"/>
          </a:p>
        </p:txBody>
      </p:sp>
      <p:sp>
        <p:nvSpPr>
          <p:cNvPr id="4" name="Slide Number Placeholder 3">
            <a:extLst>
              <a:ext uri="{FF2B5EF4-FFF2-40B4-BE49-F238E27FC236}">
                <a16:creationId xmlns:a16="http://schemas.microsoft.com/office/drawing/2014/main" id="{8FDA1EF0-B0A8-4027-9BF5-590C6BB423BF}"/>
              </a:ext>
            </a:extLst>
          </p:cNvPr>
          <p:cNvSpPr>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81</a:t>
            </a:fld>
            <a:endParaRPr lang="en"/>
          </a:p>
        </p:txBody>
      </p:sp>
    </p:spTree>
    <p:extLst>
      <p:ext uri="{BB962C8B-B14F-4D97-AF65-F5344CB8AC3E}">
        <p14:creationId xmlns:p14="http://schemas.microsoft.com/office/powerpoint/2010/main" val="408250468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prstGeom prst="rect">
            <a:avLst/>
          </a:prstGeom>
        </p:spPr>
        <p:txBody>
          <a:bodyPr lIns="182850" tIns="182850" rIns="182850" bIns="182850" anchor="b" anchorCtr="0">
            <a:noAutofit/>
          </a:bodyPr>
          <a:lstStyle/>
          <a:p>
            <a:r>
              <a:rPr lang="en" sz="6600" b="1" dirty="0"/>
              <a:t>Constant Memory</a:t>
            </a:r>
          </a:p>
        </p:txBody>
      </p:sp>
      <p:sp>
        <p:nvSpPr>
          <p:cNvPr id="308" name="Shape 308"/>
          <p:cNvSpPr txBox="1">
            <a:spLocks noGrp="1"/>
          </p:cNvSpPr>
          <p:nvPr>
            <p:ph type="body" idx="1"/>
          </p:nvPr>
        </p:nvSpPr>
        <p:spPr>
          <a:xfrm>
            <a:off x="1975641" y="3933535"/>
            <a:ext cx="15051970" cy="7064582"/>
          </a:xfrm>
          <a:prstGeom prst="rect">
            <a:avLst/>
          </a:prstGeom>
        </p:spPr>
        <p:txBody>
          <a:bodyPr lIns="182850" tIns="182850" rIns="182850" bIns="182850" anchor="t" anchorCtr="0">
            <a:noAutofit/>
          </a:bodyPr>
          <a:lstStyle/>
          <a:p>
            <a:pPr marL="152400" indent="0">
              <a:buClr>
                <a:schemeClr val="dk1"/>
              </a:buClr>
              <a:buNone/>
            </a:pPr>
            <a:r>
              <a:rPr lang="en" sz="4800" dirty="0"/>
              <a:t>Constant memory is global memory with a special cache</a:t>
            </a:r>
            <a:endParaRPr lang="en-US" sz="4800" dirty="0"/>
          </a:p>
          <a:p>
            <a:pPr marL="1277112" lvl="1" indent="-685800">
              <a:buClr>
                <a:schemeClr val="dk1"/>
              </a:buClr>
            </a:pPr>
            <a:r>
              <a:rPr lang="en" sz="4600" dirty="0"/>
              <a:t>Used for constants that cannot be compiled into program</a:t>
            </a:r>
            <a:endParaRPr lang="en-US" sz="4600" dirty="0"/>
          </a:p>
          <a:p>
            <a:pPr marL="1277112" lvl="1" indent="-685800">
              <a:buClr>
                <a:schemeClr val="dk1"/>
              </a:buClr>
            </a:pPr>
            <a:r>
              <a:rPr lang="en" sz="4400" dirty="0"/>
              <a:t>Constants must be set from host before running kernel.</a:t>
            </a:r>
          </a:p>
          <a:p>
            <a:pPr marL="1277112" lvl="1" indent="-685800">
              <a:buClr>
                <a:schemeClr val="dk1"/>
              </a:buClr>
            </a:pPr>
            <a:endParaRPr lang="en" sz="4400" dirty="0"/>
          </a:p>
          <a:p>
            <a:pPr marL="152400" indent="0">
              <a:buClr>
                <a:schemeClr val="dk1"/>
              </a:buClr>
              <a:buNone/>
            </a:pPr>
            <a:r>
              <a:rPr lang="en" sz="4800" dirty="0"/>
              <a:t>~64KB for user, ~64KB for compiler</a:t>
            </a:r>
          </a:p>
          <a:p>
            <a:pPr marL="1277112" lvl="1" indent="-685800">
              <a:buClr>
                <a:schemeClr val="dk1"/>
              </a:buClr>
            </a:pPr>
            <a:r>
              <a:rPr lang="en" sz="4600" dirty="0"/>
              <a:t>kernel arguments are passed through constant memory</a:t>
            </a:r>
            <a:endParaRPr lang="en" sz="4400" dirty="0"/>
          </a:p>
        </p:txBody>
      </p:sp>
      <p:sp>
        <p:nvSpPr>
          <p:cNvPr id="309" name="Shape 30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82</a:t>
            </a:fld>
            <a:endParaRPr lang="en"/>
          </a:p>
        </p:txBody>
      </p:sp>
    </p:spTree>
    <p:extLst>
      <p:ext uri="{BB962C8B-B14F-4D97-AF65-F5344CB8AC3E}">
        <p14:creationId xmlns:p14="http://schemas.microsoft.com/office/powerpoint/2010/main" val="2391968520"/>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prstGeom prst="rect">
            <a:avLst/>
          </a:prstGeom>
        </p:spPr>
        <p:txBody>
          <a:bodyPr lIns="182850" tIns="182850" rIns="182850" bIns="182850" anchor="b" anchorCtr="0">
            <a:noAutofit/>
          </a:bodyPr>
          <a:lstStyle/>
          <a:p>
            <a:r>
              <a:rPr lang="en" sz="6600" b="1" dirty="0"/>
              <a:t>Constant Cache</a:t>
            </a:r>
          </a:p>
        </p:txBody>
      </p:sp>
      <p:sp>
        <p:nvSpPr>
          <p:cNvPr id="315" name="Shape 315"/>
          <p:cNvSpPr txBox="1">
            <a:spLocks noGrp="1"/>
          </p:cNvSpPr>
          <p:nvPr>
            <p:ph type="body" idx="1"/>
          </p:nvPr>
        </p:nvSpPr>
        <p:spPr>
          <a:xfrm>
            <a:off x="1812502" y="3812906"/>
            <a:ext cx="14037276" cy="7036928"/>
          </a:xfrm>
          <a:prstGeom prst="rect">
            <a:avLst/>
          </a:prstGeom>
        </p:spPr>
        <p:txBody>
          <a:bodyPr lIns="182850" tIns="182850" rIns="182850" bIns="182850" anchor="t" anchorCtr="0">
            <a:noAutofit/>
          </a:bodyPr>
          <a:lstStyle/>
          <a:p>
            <a:r>
              <a:rPr lang="en" sz="4000" dirty="0"/>
              <a:t>8KB cache on each SM specially designed to broadcast a single memory address to all threads in a warp (called static indexing)</a:t>
            </a:r>
          </a:p>
          <a:p>
            <a:endParaRPr lang="en" sz="4000" dirty="0"/>
          </a:p>
          <a:p>
            <a:pPr lvl="1"/>
            <a:r>
              <a:rPr lang="en" sz="4000" dirty="0"/>
              <a:t>Can also load any statically indexed data through constant cache using “load uniform” (LDU) instruction</a:t>
            </a:r>
          </a:p>
          <a:p>
            <a:pPr lvl="1"/>
            <a:endParaRPr lang="en" sz="4000" dirty="0"/>
          </a:p>
          <a:p>
            <a:pPr lvl="1"/>
            <a:r>
              <a:rPr lang="en" sz="4000" dirty="0"/>
              <a:t>Go to </a:t>
            </a:r>
            <a:r>
              <a:rPr lang="en-US" sz="4000" dirty="0">
                <a:latin typeface="Calibri" charset="0"/>
                <a:hlinkClick r:id="rId3"/>
              </a:rPr>
              <a:t>http://www.nvidia.com/object/sc10_cuda_tutorial.html</a:t>
            </a:r>
            <a:r>
              <a:rPr lang="en-US" sz="4000" dirty="0">
                <a:latin typeface="Calibri" charset="0"/>
              </a:rPr>
              <a:t> for more details</a:t>
            </a:r>
          </a:p>
        </p:txBody>
      </p:sp>
      <p:sp>
        <p:nvSpPr>
          <p:cNvPr id="316" name="Shape 316"/>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83</a:t>
            </a:fld>
            <a:endParaRPr lang="en"/>
          </a:p>
        </p:txBody>
      </p:sp>
    </p:spTree>
    <p:extLst>
      <p:ext uri="{BB962C8B-B14F-4D97-AF65-F5344CB8AC3E}">
        <p14:creationId xmlns:p14="http://schemas.microsoft.com/office/powerpoint/2010/main" val="2828005910"/>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prstGeom prst="rect">
            <a:avLst/>
          </a:prstGeom>
        </p:spPr>
        <p:txBody>
          <a:bodyPr lIns="182850" tIns="182850" rIns="182850" bIns="182850" anchor="b" anchorCtr="0">
            <a:noAutofit/>
          </a:bodyPr>
          <a:lstStyle/>
          <a:p>
            <a:r>
              <a:rPr lang="en" b="1" dirty="0"/>
              <a:t>Constant memory syntax</a:t>
            </a:r>
          </a:p>
        </p:txBody>
      </p:sp>
      <p:sp>
        <p:nvSpPr>
          <p:cNvPr id="322" name="Shape 322"/>
          <p:cNvSpPr txBox="1">
            <a:spLocks noGrp="1"/>
          </p:cNvSpPr>
          <p:nvPr>
            <p:ph type="body" idx="1"/>
          </p:nvPr>
        </p:nvSpPr>
        <p:spPr>
          <a:xfrm>
            <a:off x="914400" y="4460465"/>
            <a:ext cx="16459200" cy="7106062"/>
          </a:xfrm>
          <a:prstGeom prst="rect">
            <a:avLst/>
          </a:prstGeom>
        </p:spPr>
        <p:txBody>
          <a:bodyPr lIns="182850" tIns="182850" rIns="182850" bIns="182850" anchor="t" anchorCtr="0">
            <a:noAutofit/>
          </a:bodyPr>
          <a:lstStyle/>
          <a:p>
            <a:r>
              <a:rPr lang="en" sz="4800" dirty="0"/>
              <a:t>In global scope (outside of kernel, at top level of program):</a:t>
            </a:r>
          </a:p>
          <a:p>
            <a:pPr algn="ctr"/>
            <a:r>
              <a:rPr lang="en" sz="3600" dirty="0">
                <a:latin typeface="Consolas"/>
                <a:ea typeface="Consolas"/>
                <a:cs typeface="Consolas"/>
                <a:sym typeface="Consolas"/>
              </a:rPr>
              <a:t>__constant__ </a:t>
            </a:r>
            <a:r>
              <a:rPr lang="en" sz="3600" dirty="0" err="1">
                <a:solidFill>
                  <a:srgbClr val="000088"/>
                </a:solidFill>
                <a:latin typeface="Consolas"/>
                <a:ea typeface="Consolas"/>
                <a:cs typeface="Consolas"/>
                <a:sym typeface="Consolas"/>
              </a:rPr>
              <a:t>int</a:t>
            </a:r>
            <a:r>
              <a:rPr lang="en" sz="3600" dirty="0">
                <a:latin typeface="Consolas"/>
                <a:ea typeface="Consolas"/>
                <a:cs typeface="Consolas"/>
                <a:sym typeface="Consolas"/>
              </a:rPr>
              <a:t> foo</a:t>
            </a:r>
            <a:r>
              <a:rPr lang="en" sz="3600" dirty="0">
                <a:solidFill>
                  <a:srgbClr val="666600"/>
                </a:solidFill>
                <a:latin typeface="Consolas"/>
                <a:ea typeface="Consolas"/>
                <a:cs typeface="Consolas"/>
                <a:sym typeface="Consolas"/>
              </a:rPr>
              <a:t>[</a:t>
            </a:r>
            <a:r>
              <a:rPr lang="en" sz="3600" dirty="0">
                <a:solidFill>
                  <a:srgbClr val="006666"/>
                </a:solidFill>
                <a:latin typeface="Consolas"/>
                <a:ea typeface="Consolas"/>
                <a:cs typeface="Consolas"/>
                <a:sym typeface="Consolas"/>
              </a:rPr>
              <a:t>1024</a:t>
            </a:r>
            <a:r>
              <a:rPr lang="en" sz="3600" dirty="0">
                <a:solidFill>
                  <a:srgbClr val="666600"/>
                </a:solidFill>
                <a:latin typeface="Consolas"/>
                <a:ea typeface="Consolas"/>
                <a:cs typeface="Consolas"/>
                <a:sym typeface="Consolas"/>
              </a:rPr>
              <a:t>];</a:t>
            </a:r>
          </a:p>
          <a:p>
            <a:pPr algn="ctr">
              <a:spcBef>
                <a:spcPts val="0"/>
              </a:spcBef>
              <a:buNone/>
            </a:pPr>
            <a:endParaRPr sz="4800" dirty="0">
              <a:solidFill>
                <a:srgbClr val="666600"/>
              </a:solidFill>
              <a:latin typeface="Consolas"/>
              <a:ea typeface="Consolas"/>
              <a:cs typeface="Consolas"/>
              <a:sym typeface="Consolas"/>
            </a:endParaRPr>
          </a:p>
          <a:p>
            <a:r>
              <a:rPr lang="en" sz="4800" dirty="0"/>
              <a:t>In host code:</a:t>
            </a:r>
          </a:p>
          <a:p>
            <a:pPr>
              <a:spcBef>
                <a:spcPts val="0"/>
              </a:spcBef>
              <a:buClr>
                <a:schemeClr val="dk1"/>
              </a:buClr>
              <a:buNone/>
            </a:pPr>
            <a:endParaRPr sz="4800" dirty="0"/>
          </a:p>
          <a:p>
            <a:pPr algn="ctr">
              <a:lnSpc>
                <a:spcPct val="138000"/>
              </a:lnSpc>
              <a:buClr>
                <a:schemeClr val="dk1"/>
              </a:buClr>
              <a:buSzPct val="61111"/>
            </a:pPr>
            <a:r>
              <a:rPr lang="en" sz="3600" dirty="0" err="1">
                <a:latin typeface="Consolas"/>
                <a:ea typeface="Consolas"/>
                <a:cs typeface="Consolas"/>
                <a:sym typeface="Consolas"/>
              </a:rPr>
              <a:t>cudaMemcpyToSymbol</a:t>
            </a:r>
            <a:r>
              <a:rPr lang="en" sz="3600" dirty="0">
                <a:solidFill>
                  <a:srgbClr val="666600"/>
                </a:solidFill>
                <a:latin typeface="Consolas"/>
                <a:ea typeface="Consolas"/>
                <a:cs typeface="Consolas"/>
                <a:sym typeface="Consolas"/>
              </a:rPr>
              <a:t>(</a:t>
            </a:r>
            <a:r>
              <a:rPr lang="en" sz="3600" dirty="0">
                <a:latin typeface="Consolas"/>
                <a:ea typeface="Consolas"/>
                <a:cs typeface="Consolas"/>
                <a:sym typeface="Consolas"/>
              </a:rPr>
              <a:t>foo</a:t>
            </a:r>
            <a:r>
              <a:rPr lang="en" sz="3600" dirty="0">
                <a:solidFill>
                  <a:srgbClr val="666600"/>
                </a:solidFill>
                <a:latin typeface="Consolas"/>
                <a:ea typeface="Consolas"/>
                <a:cs typeface="Consolas"/>
                <a:sym typeface="Consolas"/>
              </a:rPr>
              <a:t>,</a:t>
            </a:r>
            <a:r>
              <a:rPr lang="en" sz="3600" dirty="0">
                <a:latin typeface="Consolas"/>
                <a:ea typeface="Consolas"/>
                <a:cs typeface="Consolas"/>
                <a:sym typeface="Consolas"/>
              </a:rPr>
              <a:t> </a:t>
            </a:r>
            <a:r>
              <a:rPr lang="en" sz="3600" dirty="0" err="1">
                <a:latin typeface="Consolas"/>
                <a:ea typeface="Consolas"/>
                <a:cs typeface="Consolas"/>
                <a:sym typeface="Consolas"/>
              </a:rPr>
              <a:t>h_src</a:t>
            </a:r>
            <a:r>
              <a:rPr lang="en" sz="3600" dirty="0">
                <a:solidFill>
                  <a:srgbClr val="666600"/>
                </a:solidFill>
                <a:latin typeface="Consolas"/>
                <a:ea typeface="Consolas"/>
                <a:cs typeface="Consolas"/>
                <a:sym typeface="Consolas"/>
              </a:rPr>
              <a:t>,</a:t>
            </a:r>
            <a:r>
              <a:rPr lang="en" sz="3600" dirty="0">
                <a:latin typeface="Consolas"/>
                <a:ea typeface="Consolas"/>
                <a:cs typeface="Consolas"/>
                <a:sym typeface="Consolas"/>
              </a:rPr>
              <a:t> </a:t>
            </a:r>
            <a:r>
              <a:rPr lang="en" sz="3600" dirty="0" err="1">
                <a:solidFill>
                  <a:srgbClr val="000088"/>
                </a:solidFill>
                <a:latin typeface="Consolas"/>
                <a:ea typeface="Consolas"/>
                <a:cs typeface="Consolas"/>
                <a:sym typeface="Consolas"/>
              </a:rPr>
              <a:t>sizeof</a:t>
            </a:r>
            <a:r>
              <a:rPr lang="en" sz="3600" dirty="0">
                <a:solidFill>
                  <a:srgbClr val="666600"/>
                </a:solidFill>
                <a:latin typeface="Consolas"/>
                <a:ea typeface="Consolas"/>
                <a:cs typeface="Consolas"/>
                <a:sym typeface="Consolas"/>
              </a:rPr>
              <a:t>(</a:t>
            </a:r>
            <a:r>
              <a:rPr lang="en" sz="3600" dirty="0" err="1">
                <a:solidFill>
                  <a:srgbClr val="000088"/>
                </a:solidFill>
                <a:latin typeface="Consolas"/>
                <a:ea typeface="Consolas"/>
                <a:cs typeface="Consolas"/>
                <a:sym typeface="Consolas"/>
              </a:rPr>
              <a:t>int</a:t>
            </a:r>
            <a:r>
              <a:rPr lang="en" sz="3600" dirty="0">
                <a:solidFill>
                  <a:srgbClr val="666600"/>
                </a:solidFill>
                <a:latin typeface="Consolas"/>
                <a:ea typeface="Consolas"/>
                <a:cs typeface="Consolas"/>
                <a:sym typeface="Consolas"/>
              </a:rPr>
              <a:t>)</a:t>
            </a:r>
            <a:r>
              <a:rPr lang="en" sz="3600" dirty="0">
                <a:latin typeface="Consolas"/>
                <a:ea typeface="Consolas"/>
                <a:cs typeface="Consolas"/>
                <a:sym typeface="Consolas"/>
              </a:rPr>
              <a:t> </a:t>
            </a:r>
            <a:r>
              <a:rPr lang="en" sz="3600" dirty="0">
                <a:solidFill>
                  <a:srgbClr val="666600"/>
                </a:solidFill>
                <a:latin typeface="Consolas"/>
                <a:ea typeface="Consolas"/>
                <a:cs typeface="Consolas"/>
                <a:sym typeface="Consolas"/>
              </a:rPr>
              <a:t>*</a:t>
            </a:r>
            <a:r>
              <a:rPr lang="en" sz="3600" dirty="0">
                <a:latin typeface="Consolas"/>
                <a:ea typeface="Consolas"/>
                <a:cs typeface="Consolas"/>
                <a:sym typeface="Consolas"/>
              </a:rPr>
              <a:t> </a:t>
            </a:r>
            <a:r>
              <a:rPr lang="en" sz="3600" dirty="0">
                <a:solidFill>
                  <a:srgbClr val="006666"/>
                </a:solidFill>
                <a:latin typeface="Consolas"/>
                <a:ea typeface="Consolas"/>
                <a:cs typeface="Consolas"/>
                <a:sym typeface="Consolas"/>
              </a:rPr>
              <a:t>1024</a:t>
            </a:r>
            <a:r>
              <a:rPr lang="en" sz="3600" dirty="0">
                <a:solidFill>
                  <a:srgbClr val="666600"/>
                </a:solidFill>
                <a:latin typeface="Consolas"/>
                <a:ea typeface="Consolas"/>
                <a:cs typeface="Consolas"/>
                <a:sym typeface="Consolas"/>
              </a:rPr>
              <a:t>);</a:t>
            </a:r>
          </a:p>
          <a:p>
            <a:pPr>
              <a:spcBef>
                <a:spcPts val="0"/>
              </a:spcBef>
              <a:buNone/>
            </a:pPr>
            <a:endParaRPr sz="4800" dirty="0"/>
          </a:p>
        </p:txBody>
      </p:sp>
      <p:sp>
        <p:nvSpPr>
          <p:cNvPr id="323" name="Shape 323"/>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84</a:t>
            </a:fld>
            <a:endParaRPr lang="en"/>
          </a:p>
        </p:txBody>
      </p:sp>
    </p:spTree>
    <p:extLst>
      <p:ext uri="{BB962C8B-B14F-4D97-AF65-F5344CB8AC3E}">
        <p14:creationId xmlns:p14="http://schemas.microsoft.com/office/powerpoint/2010/main" val="4378384"/>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p:spPr>
        <p:txBody>
          <a:bodyPr lIns="182850" tIns="182850" rIns="182850" bIns="182850" anchor="b" anchorCtr="0">
            <a:noAutofit/>
          </a:bodyPr>
          <a:lstStyle/>
          <a:p>
            <a:r>
              <a:rPr lang="en" sz="6600" b="1" dirty="0">
                <a:latin typeface="+mn-lt"/>
              </a:rPr>
              <a:t>Texture Memory</a:t>
            </a:r>
          </a:p>
        </p:txBody>
      </p:sp>
      <p:sp>
        <p:nvSpPr>
          <p:cNvPr id="329" name="Shape 329"/>
          <p:cNvSpPr txBox="1">
            <a:spLocks noGrp="1"/>
          </p:cNvSpPr>
          <p:nvPr>
            <p:ph type="body" idx="1"/>
          </p:nvPr>
        </p:nvSpPr>
        <p:spPr>
          <a:xfrm>
            <a:off x="1754659" y="3365500"/>
            <a:ext cx="15520086" cy="7092236"/>
          </a:xfrm>
          <a:prstGeom prst="rect">
            <a:avLst/>
          </a:prstGeom>
        </p:spPr>
        <p:txBody>
          <a:bodyPr lIns="182850" tIns="182850" rIns="182850" bIns="182850" anchor="t" anchorCtr="0">
            <a:noAutofit/>
          </a:bodyPr>
          <a:lstStyle/>
          <a:p>
            <a:pPr>
              <a:spcBef>
                <a:spcPts val="0"/>
              </a:spcBef>
              <a:buNone/>
            </a:pPr>
            <a:r>
              <a:rPr lang="en" sz="3600" dirty="0"/>
              <a:t>Complicated and only marginally useful for general purpose computation</a:t>
            </a:r>
          </a:p>
          <a:p>
            <a:pPr>
              <a:spcBef>
                <a:spcPts val="0"/>
              </a:spcBef>
              <a:buNone/>
            </a:pPr>
            <a:r>
              <a:rPr lang="en" sz="3600" dirty="0"/>
              <a:t>Useful characteristics:</a:t>
            </a:r>
          </a:p>
          <a:p>
            <a:pPr marL="914400" indent="-685800">
              <a:spcBef>
                <a:spcPts val="0"/>
              </a:spcBef>
              <a:buClr>
                <a:schemeClr val="dk1"/>
              </a:buClr>
              <a:buFont typeface="Arial"/>
              <a:buChar char="●"/>
            </a:pPr>
            <a:r>
              <a:rPr lang="en" sz="3600" dirty="0"/>
              <a:t>2D or 3D data locality for caching purposes through “CUDA arrays”. Goes into special texture cache.</a:t>
            </a:r>
          </a:p>
          <a:p>
            <a:pPr marL="914400" indent="-685800">
              <a:spcBef>
                <a:spcPts val="0"/>
              </a:spcBef>
              <a:buClr>
                <a:schemeClr val="dk1"/>
              </a:buClr>
              <a:buFont typeface="Arial"/>
              <a:buChar char="●"/>
            </a:pPr>
            <a:r>
              <a:rPr lang="en" sz="3600" dirty="0"/>
              <a:t>fast interpolation on 1D, 2D, or 3D array</a:t>
            </a:r>
          </a:p>
          <a:p>
            <a:pPr marL="914400" indent="-685800">
              <a:spcBef>
                <a:spcPts val="0"/>
              </a:spcBef>
              <a:buClr>
                <a:schemeClr val="dk1"/>
              </a:buClr>
              <a:buFont typeface="Arial"/>
              <a:buChar char="●"/>
            </a:pPr>
            <a:r>
              <a:rPr lang="en" sz="3600" dirty="0"/>
              <a:t>converting integers to “unitized” floating point numbers</a:t>
            </a:r>
          </a:p>
          <a:p>
            <a:pPr marL="914400" indent="-685800">
              <a:spcBef>
                <a:spcPts val="0"/>
              </a:spcBef>
              <a:buClr>
                <a:schemeClr val="dk1"/>
              </a:buClr>
              <a:buFont typeface="Arial"/>
              <a:buChar char="●"/>
            </a:pPr>
            <a:endParaRPr lang="en" sz="3600" dirty="0"/>
          </a:p>
          <a:p>
            <a:pPr>
              <a:spcBef>
                <a:spcPts val="0"/>
              </a:spcBef>
              <a:buNone/>
            </a:pPr>
            <a:r>
              <a:rPr lang="en" sz="3600" dirty="0"/>
              <a:t>Use cases:</a:t>
            </a:r>
          </a:p>
          <a:p>
            <a:pPr marL="914400" indent="-685800">
              <a:spcBef>
                <a:spcPts val="0"/>
              </a:spcBef>
              <a:buClr>
                <a:schemeClr val="dk1"/>
              </a:buClr>
              <a:buFont typeface="Arial"/>
              <a:buAutoNum type="arabicParenBoth"/>
            </a:pPr>
            <a:r>
              <a:rPr lang="en" sz="3600" dirty="0"/>
              <a:t>Read input data through texture cache and CUDA array to take advantage of spatial caching. This is the most common use case.</a:t>
            </a:r>
          </a:p>
          <a:p>
            <a:pPr marL="914400" indent="-685800">
              <a:spcBef>
                <a:spcPts val="0"/>
              </a:spcBef>
              <a:buClr>
                <a:schemeClr val="dk1"/>
              </a:buClr>
              <a:buFont typeface="Arial"/>
              <a:buAutoNum type="arabicParenBoth"/>
            </a:pPr>
            <a:endParaRPr lang="en" sz="3600" dirty="0"/>
          </a:p>
          <a:p>
            <a:pPr marL="914400" indent="-685800">
              <a:spcBef>
                <a:spcPts val="0"/>
              </a:spcBef>
              <a:buClr>
                <a:schemeClr val="dk1"/>
              </a:buClr>
              <a:buFont typeface="Arial"/>
              <a:buAutoNum type="arabicParenBoth"/>
            </a:pPr>
            <a:r>
              <a:rPr lang="en" sz="3600" dirty="0"/>
              <a:t>Take advantage of numerical texture capabilities.</a:t>
            </a:r>
          </a:p>
          <a:p>
            <a:pPr marL="914400" indent="-685800">
              <a:spcBef>
                <a:spcPts val="0"/>
              </a:spcBef>
              <a:buClr>
                <a:schemeClr val="dk1"/>
              </a:buClr>
              <a:buFont typeface="Arial"/>
              <a:buAutoNum type="arabicParenBoth"/>
            </a:pPr>
            <a:endParaRPr lang="en" sz="3600" dirty="0"/>
          </a:p>
          <a:p>
            <a:pPr marL="914400" indent="-685800">
              <a:spcBef>
                <a:spcPts val="0"/>
              </a:spcBef>
              <a:buClr>
                <a:schemeClr val="dk1"/>
              </a:buClr>
              <a:buFont typeface="Arial"/>
              <a:buAutoNum type="arabicParenBoth"/>
            </a:pPr>
            <a:r>
              <a:rPr lang="en" sz="3600" dirty="0"/>
              <a:t>Interaction with OpenGL and general computer graphics</a:t>
            </a:r>
          </a:p>
        </p:txBody>
      </p:sp>
      <p:sp>
        <p:nvSpPr>
          <p:cNvPr id="330" name="Shape 330"/>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85</a:t>
            </a:fld>
            <a:endParaRPr lang="en"/>
          </a:p>
        </p:txBody>
      </p:sp>
    </p:spTree>
    <p:extLst>
      <p:ext uri="{BB962C8B-B14F-4D97-AF65-F5344CB8AC3E}">
        <p14:creationId xmlns:p14="http://schemas.microsoft.com/office/powerpoint/2010/main" val="3073033905"/>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prstGeom prst="rect">
            <a:avLst/>
          </a:prstGeom>
        </p:spPr>
        <p:txBody>
          <a:bodyPr lIns="182850" tIns="182850" rIns="182850" bIns="182850" anchor="b" anchorCtr="0">
            <a:noAutofit/>
          </a:bodyPr>
          <a:lstStyle/>
          <a:p>
            <a:r>
              <a:rPr lang="en"/>
              <a:t>Texture Memory</a:t>
            </a:r>
          </a:p>
        </p:txBody>
      </p:sp>
      <p:sp>
        <p:nvSpPr>
          <p:cNvPr id="336" name="Shape 336"/>
          <p:cNvSpPr txBox="1">
            <a:spLocks noGrp="1"/>
          </p:cNvSpPr>
          <p:nvPr>
            <p:ph type="body" idx="1"/>
          </p:nvPr>
        </p:nvSpPr>
        <p:spPr>
          <a:xfrm>
            <a:off x="2727491" y="3937687"/>
            <a:ext cx="11658600" cy="8229600"/>
          </a:xfrm>
          <a:prstGeom prst="rect">
            <a:avLst/>
          </a:prstGeom>
        </p:spPr>
        <p:txBody>
          <a:bodyPr lIns="182850" tIns="182850" rIns="182850" bIns="182850" anchor="ctr" anchorCtr="0">
            <a:noAutofit/>
          </a:bodyPr>
          <a:lstStyle/>
          <a:p>
            <a:pPr algn="ctr">
              <a:spcBef>
                <a:spcPts val="0"/>
              </a:spcBef>
              <a:buNone/>
            </a:pPr>
            <a:r>
              <a:rPr lang="en" dirty="0"/>
              <a:t>And that’s all we’re going to say on texture memor</a:t>
            </a:r>
            <a:r>
              <a:rPr lang="en-US" dirty="0"/>
              <a:t>y.</a:t>
            </a:r>
            <a:endParaRPr dirty="0"/>
          </a:p>
          <a:p>
            <a:pPr algn="ctr">
              <a:spcBef>
                <a:spcPts val="0"/>
              </a:spcBef>
              <a:buNone/>
            </a:pPr>
            <a:r>
              <a:rPr lang="en" dirty="0"/>
              <a:t>It’s a complex topic, you can learn everything you want to know about it from </a:t>
            </a:r>
            <a:r>
              <a:rPr lang="en-US" dirty="0"/>
              <a:t>online resources.</a:t>
            </a:r>
            <a:endParaRPr lang="en" dirty="0"/>
          </a:p>
        </p:txBody>
      </p:sp>
      <p:sp>
        <p:nvSpPr>
          <p:cNvPr id="337" name="Shape 337"/>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86</a:t>
            </a:fld>
            <a:endParaRPr lang="en"/>
          </a:p>
        </p:txBody>
      </p:sp>
    </p:spTree>
    <p:extLst>
      <p:ext uri="{BB962C8B-B14F-4D97-AF65-F5344CB8AC3E}">
        <p14:creationId xmlns:p14="http://schemas.microsoft.com/office/powerpoint/2010/main" val="1176824889"/>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458994" y="431883"/>
            <a:ext cx="11658600" cy="2286000"/>
          </a:xfrm>
          <a:prstGeom prst="rect">
            <a:avLst/>
          </a:prstGeom>
        </p:spPr>
        <p:txBody>
          <a:bodyPr lIns="182850" tIns="182850" rIns="182850" bIns="182850" anchor="b" anchorCtr="0">
            <a:noAutofit/>
          </a:bodyPr>
          <a:lstStyle/>
          <a:p>
            <a:r>
              <a:rPr lang="en" b="1" dirty="0"/>
              <a:t>Read-Only Cache (CC 3.5+)</a:t>
            </a:r>
            <a:endParaRPr lang="en-US" b="1" dirty="0"/>
          </a:p>
        </p:txBody>
      </p:sp>
      <p:sp>
        <p:nvSpPr>
          <p:cNvPr id="343" name="Shape 343"/>
          <p:cNvSpPr txBox="1">
            <a:spLocks noGrp="1"/>
          </p:cNvSpPr>
          <p:nvPr>
            <p:ph type="body" idx="1"/>
          </p:nvPr>
        </p:nvSpPr>
        <p:spPr>
          <a:xfrm>
            <a:off x="2458994" y="3892775"/>
            <a:ext cx="13370011" cy="7105342"/>
          </a:xfrm>
          <a:prstGeom prst="rect">
            <a:avLst/>
          </a:prstGeom>
        </p:spPr>
        <p:txBody>
          <a:bodyPr lIns="182850" tIns="182850" rIns="182850" bIns="182850" anchor="t" anchorCtr="0">
            <a:noAutofit/>
          </a:bodyPr>
          <a:lstStyle/>
          <a:p>
            <a:r>
              <a:rPr lang="en" sz="3600" dirty="0"/>
              <a:t>Many CUDA programs don’t use textures, but we should take advantage of the texture cache hardware.</a:t>
            </a:r>
          </a:p>
          <a:p>
            <a:endParaRPr lang="en" sz="3600" dirty="0"/>
          </a:p>
          <a:p>
            <a:r>
              <a:rPr lang="en" sz="3600" dirty="0"/>
              <a:t>CC ≥ 3.5 makes it much easier to use texture cache.</a:t>
            </a:r>
          </a:p>
          <a:p>
            <a:pPr lvl="1"/>
            <a:r>
              <a:rPr lang="en" sz="3400" dirty="0"/>
              <a:t>Many </a:t>
            </a:r>
            <a:r>
              <a:rPr lang="en" sz="3400" dirty="0" err="1">
                <a:latin typeface="Consolas"/>
                <a:ea typeface="Consolas"/>
                <a:cs typeface="Consolas"/>
                <a:sym typeface="Consolas"/>
              </a:rPr>
              <a:t>const</a:t>
            </a:r>
            <a:r>
              <a:rPr lang="en" sz="3400" dirty="0">
                <a:latin typeface="Consolas"/>
                <a:ea typeface="Consolas"/>
                <a:cs typeface="Consolas"/>
                <a:sym typeface="Consolas"/>
              </a:rPr>
              <a:t> restrict</a:t>
            </a:r>
            <a:r>
              <a:rPr lang="en" sz="3400" dirty="0"/>
              <a:t> variables will automatically load through texture cache (also called read-only cache).</a:t>
            </a:r>
          </a:p>
          <a:p>
            <a:pPr lvl="1"/>
            <a:r>
              <a:rPr lang="en" sz="3400" dirty="0"/>
              <a:t>Can also force loading through cache with </a:t>
            </a:r>
            <a:r>
              <a:rPr lang="en" sz="3400" dirty="0">
                <a:latin typeface="Consolas"/>
                <a:ea typeface="Consolas"/>
                <a:cs typeface="Consolas"/>
                <a:sym typeface="Consolas"/>
              </a:rPr>
              <a:t>__</a:t>
            </a:r>
            <a:r>
              <a:rPr lang="en" sz="3400" dirty="0" err="1">
                <a:latin typeface="Consolas"/>
                <a:ea typeface="Consolas"/>
                <a:cs typeface="Consolas"/>
                <a:sym typeface="Consolas"/>
              </a:rPr>
              <a:t>ldg</a:t>
            </a:r>
            <a:r>
              <a:rPr lang="en" sz="3400" dirty="0">
                <a:latin typeface="Consolas"/>
                <a:ea typeface="Consolas"/>
                <a:cs typeface="Consolas"/>
                <a:sym typeface="Consolas"/>
              </a:rPr>
              <a:t> </a:t>
            </a:r>
            <a:r>
              <a:rPr lang="en" sz="3400" dirty="0"/>
              <a:t>intrinsic function</a:t>
            </a:r>
          </a:p>
          <a:p>
            <a:pPr lvl="1"/>
            <a:endParaRPr lang="en" sz="3400" dirty="0"/>
          </a:p>
          <a:p>
            <a:r>
              <a:rPr lang="en" sz="3600" dirty="0"/>
              <a:t>Differs from constant memory because doesn’t require static indexing</a:t>
            </a:r>
          </a:p>
        </p:txBody>
      </p:sp>
      <p:sp>
        <p:nvSpPr>
          <p:cNvPr id="344" name="Shape 344"/>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87</a:t>
            </a:fld>
            <a:endParaRPr lang="en"/>
          </a:p>
        </p:txBody>
      </p:sp>
    </p:spTree>
    <p:extLst>
      <p:ext uri="{BB962C8B-B14F-4D97-AF65-F5344CB8AC3E}">
        <p14:creationId xmlns:p14="http://schemas.microsoft.com/office/powerpoint/2010/main" val="887386535"/>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prstGeom prst="rect">
            <a:avLst/>
          </a:prstGeom>
        </p:spPr>
        <p:txBody>
          <a:bodyPr lIns="182850" tIns="182850" rIns="182850" bIns="182850" anchor="b" anchorCtr="0">
            <a:noAutofit/>
          </a:bodyPr>
          <a:lstStyle/>
          <a:p>
            <a:r>
              <a:rPr lang="en" dirty="0"/>
              <a:t>Questions?</a:t>
            </a:r>
            <a:endParaRPr lang="en-US" dirty="0"/>
          </a:p>
        </p:txBody>
      </p:sp>
      <p:sp>
        <p:nvSpPr>
          <p:cNvPr id="78" name="Shape 78"/>
          <p:cNvSpPr txBox="1">
            <a:spLocks noGrp="1"/>
          </p:cNvSpPr>
          <p:nvPr>
            <p:ph type="body" idx="1"/>
          </p:nvPr>
        </p:nvSpPr>
        <p:spPr>
          <a:xfrm>
            <a:off x="3905250" y="4153015"/>
            <a:ext cx="16459200" cy="7092236"/>
          </a:xfrm>
          <a:prstGeom prst="rect">
            <a:avLst/>
          </a:prstGeom>
        </p:spPr>
        <p:txBody>
          <a:bodyPr lIns="182850" tIns="182850" rIns="182850" bIns="182850" anchor="t" anchorCtr="0">
            <a:noAutofit/>
          </a:bodyPr>
          <a:lstStyle/>
          <a:p>
            <a:pPr marL="914400" indent="-838200">
              <a:spcBef>
                <a:spcPts val="0"/>
              </a:spcBef>
              <a:buClr>
                <a:schemeClr val="dk1"/>
              </a:buClr>
              <a:buFont typeface="Arial"/>
              <a:buChar char="●"/>
            </a:pPr>
            <a:r>
              <a:rPr lang="en" sz="3600" dirty="0"/>
              <a:t>Registers</a:t>
            </a:r>
            <a:endParaRPr lang="en-US" sz="3600" dirty="0"/>
          </a:p>
          <a:p>
            <a:pPr marL="914400" indent="-838200">
              <a:spcBef>
                <a:spcPts val="0"/>
              </a:spcBef>
              <a:buClr>
                <a:schemeClr val="dk1"/>
              </a:buClr>
              <a:buFont typeface="Arial"/>
              <a:buChar char="●"/>
            </a:pPr>
            <a:r>
              <a:rPr lang="en" sz="3600" dirty="0"/>
              <a:t>Global memory</a:t>
            </a:r>
            <a:endParaRPr lang="en-US" sz="3600" dirty="0"/>
          </a:p>
          <a:p>
            <a:pPr marL="914400" indent="-838200">
              <a:spcBef>
                <a:spcPts val="0"/>
              </a:spcBef>
              <a:buClr>
                <a:schemeClr val="dk1"/>
              </a:buClr>
              <a:buFont typeface="Arial"/>
              <a:buChar char="●"/>
            </a:pPr>
            <a:r>
              <a:rPr lang="en" sz="3600" dirty="0"/>
              <a:t>Local memory</a:t>
            </a:r>
          </a:p>
          <a:p>
            <a:pPr marL="914400" indent="-838200">
              <a:buClr>
                <a:schemeClr val="dk1"/>
              </a:buClr>
              <a:buFont typeface="Arial"/>
              <a:buChar char="●"/>
            </a:pPr>
            <a:r>
              <a:rPr lang="en" sz="3600" dirty="0"/>
              <a:t>Shared memory</a:t>
            </a:r>
          </a:p>
          <a:p>
            <a:pPr marL="914400" indent="-838200">
              <a:buClr>
                <a:schemeClr val="dk1"/>
              </a:buClr>
              <a:buFont typeface="Arial"/>
              <a:buChar char="●"/>
            </a:pPr>
            <a:r>
              <a:rPr lang="en" sz="3600" dirty="0"/>
              <a:t>L1/L2/</a:t>
            </a:r>
            <a:r>
              <a:rPr lang="en-US" sz="3600" dirty="0"/>
              <a:t>L3</a:t>
            </a:r>
            <a:r>
              <a:rPr lang="en" sz="3600" dirty="0"/>
              <a:t> cache</a:t>
            </a:r>
          </a:p>
          <a:p>
            <a:pPr marL="914400" indent="-838200">
              <a:buClr>
                <a:schemeClr val="dk1"/>
              </a:buClr>
              <a:buFont typeface="Arial"/>
              <a:buChar char="●"/>
            </a:pPr>
            <a:r>
              <a:rPr lang="en" sz="3600" dirty="0"/>
              <a:t>Constant memory</a:t>
            </a:r>
          </a:p>
          <a:p>
            <a:pPr marL="914400" indent="-838200">
              <a:spcBef>
                <a:spcPts val="0"/>
              </a:spcBef>
              <a:buClr>
                <a:schemeClr val="dk1"/>
              </a:buClr>
              <a:buFont typeface="Arial"/>
              <a:buChar char="●"/>
            </a:pPr>
            <a:r>
              <a:rPr lang="en" sz="3600" dirty="0"/>
              <a:t>Texture memory</a:t>
            </a:r>
          </a:p>
          <a:p>
            <a:pPr marL="914400" indent="-838200">
              <a:spcBef>
                <a:spcPts val="0"/>
              </a:spcBef>
              <a:buClr>
                <a:schemeClr val="dk1"/>
              </a:buClr>
              <a:buFont typeface="Arial"/>
              <a:buChar char="●"/>
            </a:pPr>
            <a:r>
              <a:rPr lang="en" sz="3600" dirty="0"/>
              <a:t>Read-only cache (CC 3.5)</a:t>
            </a:r>
          </a:p>
        </p:txBody>
      </p:sp>
      <p:sp>
        <p:nvSpPr>
          <p:cNvPr id="79" name="Shape 79"/>
          <p:cNvSpPr txBox="1">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88</a:t>
            </a:fld>
            <a:endParaRPr lang="en"/>
          </a:p>
        </p:txBody>
      </p:sp>
    </p:spTree>
    <p:extLst>
      <p:ext uri="{BB962C8B-B14F-4D97-AF65-F5344CB8AC3E}">
        <p14:creationId xmlns:p14="http://schemas.microsoft.com/office/powerpoint/2010/main" val="239992322"/>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27250"/>
            <a:ext cx="16459200" cy="2060164"/>
          </a:xfrm>
        </p:spPr>
        <p:txBody>
          <a:bodyPr/>
          <a:lstStyle/>
          <a:p>
            <a:r>
              <a:rPr lang="en-US" dirty="0"/>
              <a:t>Next time.... </a:t>
            </a:r>
          </a:p>
        </p:txBody>
      </p:sp>
      <p:sp>
        <p:nvSpPr>
          <p:cNvPr id="3" name="Text Placeholder 2"/>
          <p:cNvSpPr>
            <a:spLocks noGrp="1"/>
          </p:cNvSpPr>
          <p:nvPr>
            <p:ph type="body" idx="1"/>
          </p:nvPr>
        </p:nvSpPr>
        <p:spPr>
          <a:xfrm>
            <a:off x="914400" y="4488118"/>
            <a:ext cx="16459200" cy="7078408"/>
          </a:xfrm>
        </p:spPr>
        <p:txBody>
          <a:bodyPr/>
          <a:lstStyle/>
          <a:p>
            <a:r>
              <a:rPr lang="en-US" dirty="0"/>
              <a:t>Next lecture will be the last lecture focused on basic GPU knowledge</a:t>
            </a:r>
          </a:p>
          <a:p>
            <a:r>
              <a:rPr lang="en-US" dirty="0"/>
              <a:t>Few more optimization techniques</a:t>
            </a:r>
          </a:p>
          <a:p>
            <a:r>
              <a:rPr lang="en-US" dirty="0"/>
              <a:t>Synchronization</a:t>
            </a:r>
          </a:p>
          <a:p>
            <a:r>
              <a:rPr lang="en-US" dirty="0"/>
              <a:t>Will discuss GPU specific algorithms starting next week</a:t>
            </a:r>
          </a:p>
        </p:txBody>
      </p:sp>
      <p:sp>
        <p:nvSpPr>
          <p:cNvPr id="4" name="Slide Number Placeholder 3"/>
          <p:cNvSpPr>
            <a:spLocks noGrp="1"/>
          </p:cNvSpPr>
          <p:nvPr>
            <p:ph type="sldNum" idx="12"/>
          </p:nvPr>
        </p:nvSpPr>
        <p:spPr>
          <a:xfrm>
            <a:off x="8556791" y="4749850"/>
            <a:ext cx="548699" cy="393600"/>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800" b="0" i="0" u="none" strike="noStrike" cap="none" baseline="0">
                <a:solidFill>
                  <a:srgbClr val="FFFFFF"/>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fld id="{00000000-1234-1234-1234-123412341234}" type="slidenum">
              <a:rPr lang="en" smtClean="0"/>
              <a:pPr/>
              <a:t>89</a:t>
            </a:fld>
            <a:endParaRPr lang="en"/>
          </a:p>
        </p:txBody>
      </p:sp>
    </p:spTree>
    <p:extLst>
      <p:ext uri="{BB962C8B-B14F-4D97-AF65-F5344CB8AC3E}">
        <p14:creationId xmlns:p14="http://schemas.microsoft.com/office/powerpoint/2010/main" val="28825448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9F87-7586-2704-6EC1-50D595FF7B7E}"/>
              </a:ext>
            </a:extLst>
          </p:cNvPr>
          <p:cNvSpPr>
            <a:spLocks noGrp="1"/>
          </p:cNvSpPr>
          <p:nvPr>
            <p:ph type="title"/>
          </p:nvPr>
        </p:nvSpPr>
        <p:spPr>
          <a:xfrm>
            <a:off x="3916017" y="1200974"/>
            <a:ext cx="12433852" cy="1379171"/>
          </a:xfrm>
        </p:spPr>
        <p:txBody>
          <a:bodyPr/>
          <a:lstStyle/>
          <a:p>
            <a:r>
              <a:rPr lang="en-NO" b="1" dirty="0">
                <a:solidFill>
                  <a:schemeClr val="accent2"/>
                </a:solidFill>
                <a:latin typeface="+mn-lt"/>
              </a:rPr>
              <a:t>GPU Programming </a:t>
            </a:r>
            <a:br>
              <a:rPr lang="en-NO" b="1" dirty="0">
                <a:solidFill>
                  <a:schemeClr val="accent2"/>
                </a:solidFill>
                <a:latin typeface="+mn-lt"/>
              </a:rPr>
            </a:br>
            <a:br>
              <a:rPr lang="en-NO" dirty="0"/>
            </a:br>
            <a:endParaRPr lang="en-NO" dirty="0"/>
          </a:p>
        </p:txBody>
      </p:sp>
      <p:sp>
        <p:nvSpPr>
          <p:cNvPr id="6" name="TextBox 5">
            <a:extLst>
              <a:ext uri="{FF2B5EF4-FFF2-40B4-BE49-F238E27FC236}">
                <a16:creationId xmlns:a16="http://schemas.microsoft.com/office/drawing/2014/main" id="{D4C78DE5-559F-63F5-37E9-FB13CDB2513C}"/>
              </a:ext>
            </a:extLst>
          </p:cNvPr>
          <p:cNvSpPr txBox="1"/>
          <p:nvPr/>
        </p:nvSpPr>
        <p:spPr>
          <a:xfrm>
            <a:off x="2016555" y="1936725"/>
            <a:ext cx="14641427" cy="1154161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endParaRPr lang="en-US" sz="4400" dirty="0">
              <a:solidFill>
                <a:srgbClr val="00009A"/>
              </a:solidFill>
              <a:latin typeface="Helvetica" pitchFamily="2" charset="0"/>
            </a:endParaRPr>
          </a:p>
          <a:p>
            <a:pPr marL="571500" lvl="1" indent="-571500">
              <a:buFont typeface="Arial" panose="020B0604020202020204" pitchFamily="34" charset="0"/>
              <a:buChar char="•"/>
            </a:pPr>
            <a:r>
              <a:rPr lang="en-US" sz="4400" dirty="0">
                <a:solidFill>
                  <a:srgbClr val="00009A"/>
                </a:solidFill>
                <a:latin typeface="Helvetica" pitchFamily="2" charset="0"/>
              </a:rPr>
              <a:t>CUDA (targets Nvidia GPUs) – this course</a:t>
            </a:r>
          </a:p>
          <a:p>
            <a:pPr marL="571500" lvl="1" indent="-571500">
              <a:buFont typeface="Arial" panose="020B0604020202020204" pitchFamily="34" charset="0"/>
              <a:buChar char="•"/>
            </a:pPr>
            <a:endParaRPr lang="en-US" sz="4400" dirty="0">
              <a:solidFill>
                <a:srgbClr val="00009A"/>
              </a:solidFill>
              <a:latin typeface="Helvetica" pitchFamily="2" charset="0"/>
            </a:endParaRPr>
          </a:p>
          <a:p>
            <a:pPr marL="571500" lvl="1" indent="-571500">
              <a:buFont typeface="Arial" panose="020B0604020202020204" pitchFamily="34" charset="0"/>
              <a:buChar char="•"/>
            </a:pPr>
            <a:r>
              <a:rPr lang="en-US" sz="4400" dirty="0">
                <a:solidFill>
                  <a:srgbClr val="00009A"/>
                </a:solidFill>
                <a:effectLst/>
                <a:latin typeface="Helvetica" pitchFamily="2" charset="0"/>
              </a:rPr>
              <a:t>OpenCL – more verbose, but works on AMD GPUs etc.</a:t>
            </a:r>
          </a:p>
          <a:p>
            <a:pPr lvl="6"/>
            <a:r>
              <a:rPr lang="en-US" sz="4400" dirty="0">
                <a:solidFill>
                  <a:srgbClr val="00009A"/>
                </a:solidFill>
                <a:latin typeface="Helvetica" pitchFamily="2" charset="0"/>
              </a:rPr>
              <a:t>          works also on other </a:t>
            </a:r>
            <a:r>
              <a:rPr lang="en-US" sz="4400" dirty="0" err="1">
                <a:solidFill>
                  <a:srgbClr val="00009A"/>
                </a:solidFill>
                <a:latin typeface="Helvetica" pitchFamily="2" charset="0"/>
              </a:rPr>
              <a:t>heterogenouse</a:t>
            </a:r>
            <a:r>
              <a:rPr lang="en-US" sz="4400" dirty="0">
                <a:solidFill>
                  <a:srgbClr val="00009A"/>
                </a:solidFill>
                <a:latin typeface="Helvetica" pitchFamily="2" charset="0"/>
              </a:rPr>
              <a:t> platforms</a:t>
            </a:r>
          </a:p>
          <a:p>
            <a:pPr lvl="6"/>
            <a:endParaRPr lang="en-US" sz="4400" dirty="0">
              <a:solidFill>
                <a:srgbClr val="00009A"/>
              </a:solidFill>
              <a:latin typeface="Helvetica" pitchFamily="2" charset="0"/>
            </a:endParaRPr>
          </a:p>
          <a:p>
            <a:pPr marL="571500" lvl="1" indent="-571500">
              <a:buFont typeface="Arial" panose="020B0604020202020204" pitchFamily="34" charset="0"/>
              <a:buChar char="•"/>
            </a:pPr>
            <a:r>
              <a:rPr lang="en-US" sz="4400" dirty="0">
                <a:solidFill>
                  <a:srgbClr val="00009A"/>
                </a:solidFill>
                <a:latin typeface="Helvetica" pitchFamily="2" charset="0"/>
              </a:rPr>
              <a:t>HIP (CUDA envelope for OpenCL on AMD (e.g. LUMI)</a:t>
            </a:r>
          </a:p>
          <a:p>
            <a:pPr marL="571500" lvl="1" indent="-571500">
              <a:buFont typeface="Arial" panose="020B0604020202020204" pitchFamily="34" charset="0"/>
              <a:buChar char="•"/>
            </a:pPr>
            <a:endParaRPr lang="en-US" sz="4400" dirty="0">
              <a:solidFill>
                <a:srgbClr val="00009A"/>
              </a:solidFill>
              <a:effectLst/>
              <a:latin typeface="Helvetica" pitchFamily="2" charset="0"/>
            </a:endParaRPr>
          </a:p>
          <a:p>
            <a:pPr marL="571500" lvl="1" indent="-571500">
              <a:buFont typeface="Arial" panose="020B0604020202020204" pitchFamily="34" charset="0"/>
              <a:buChar char="•"/>
            </a:pPr>
            <a:r>
              <a:rPr lang="en-US" sz="4400" dirty="0">
                <a:solidFill>
                  <a:srgbClr val="00009A"/>
                </a:solidFill>
                <a:latin typeface="Helvetica" pitchFamily="2" charset="0"/>
              </a:rPr>
              <a:t>…</a:t>
            </a:r>
            <a:endParaRPr lang="en-US" sz="4400" dirty="0">
              <a:solidFill>
                <a:srgbClr val="00009A"/>
              </a:solidFill>
              <a:effectLst/>
              <a:latin typeface="Helvetica" pitchFamily="2" charset="0"/>
            </a:endParaRPr>
          </a:p>
          <a:p>
            <a:pPr marL="571500" lvl="1" indent="-571500">
              <a:buFont typeface="Arial" panose="020B0604020202020204" pitchFamily="34" charset="0"/>
              <a:buChar char="•"/>
            </a:pPr>
            <a:endParaRPr lang="en-US" sz="4400" dirty="0">
              <a:solidFill>
                <a:schemeClr val="tx1"/>
              </a:solidFill>
              <a:latin typeface="Helvetica" pitchFamily="2" charset="0"/>
            </a:endParaRPr>
          </a:p>
          <a:p>
            <a:pPr lvl="1" indent="0"/>
            <a:r>
              <a:rPr lang="en-US" sz="4400" dirty="0">
                <a:solidFill>
                  <a:schemeClr val="tx1"/>
                </a:solidFill>
                <a:latin typeface="Helvetica" pitchFamily="2" charset="0"/>
              </a:rPr>
              <a:t>Some of t</a:t>
            </a:r>
            <a:r>
              <a:rPr lang="en-US" sz="4400" dirty="0">
                <a:solidFill>
                  <a:schemeClr val="tx1"/>
                </a:solidFill>
                <a:effectLst/>
                <a:latin typeface="Helvetica" pitchFamily="2" charset="0"/>
              </a:rPr>
              <a:t>hese can also be combined with MPI, </a:t>
            </a:r>
          </a:p>
          <a:p>
            <a:pPr lvl="1" indent="0"/>
            <a:r>
              <a:rPr lang="en-US" sz="4400" dirty="0">
                <a:solidFill>
                  <a:schemeClr val="tx1"/>
                </a:solidFill>
                <a:latin typeface="Helvetica" pitchFamily="2" charset="0"/>
              </a:rPr>
              <a:t>E.g.</a:t>
            </a:r>
          </a:p>
          <a:p>
            <a:pPr lvl="1" indent="0"/>
            <a:endParaRPr lang="en-US" sz="5400" b="1" dirty="0">
              <a:solidFill>
                <a:schemeClr val="tx1"/>
              </a:solidFill>
              <a:effectLst/>
              <a:latin typeface="Helvetica" pitchFamily="2" charset="0"/>
            </a:endParaRPr>
          </a:p>
          <a:p>
            <a:pPr marL="685800" lvl="8" indent="-685800">
              <a:buFont typeface="Arial" panose="020B0604020202020204" pitchFamily="34" charset="0"/>
              <a:buChar char="•"/>
            </a:pPr>
            <a:r>
              <a:rPr lang="en-US" sz="5400" b="1" dirty="0">
                <a:solidFill>
                  <a:schemeClr val="tx1"/>
                </a:solidFill>
                <a:latin typeface="Helvetica" pitchFamily="2" charset="0"/>
              </a:rPr>
              <a:t>MPI + </a:t>
            </a:r>
            <a:r>
              <a:rPr lang="en-US" sz="5400" b="1" dirty="0" err="1">
                <a:solidFill>
                  <a:schemeClr val="tx1"/>
                </a:solidFill>
                <a:latin typeface="Helvetica" pitchFamily="2" charset="0"/>
              </a:rPr>
              <a:t>Pthreads</a:t>
            </a:r>
            <a:r>
              <a:rPr lang="en-US" sz="5400" b="1" dirty="0">
                <a:solidFill>
                  <a:schemeClr val="tx1"/>
                </a:solidFill>
                <a:latin typeface="Helvetica" pitchFamily="2" charset="0"/>
              </a:rPr>
              <a:t>    or MPI + </a:t>
            </a:r>
            <a:r>
              <a:rPr lang="en-US" sz="5400" b="1" dirty="0" err="1">
                <a:solidFill>
                  <a:schemeClr val="tx1"/>
                </a:solidFill>
                <a:latin typeface="Helvetica" pitchFamily="2" charset="0"/>
              </a:rPr>
              <a:t>Pthread</a:t>
            </a:r>
            <a:endParaRPr lang="en-US" sz="5400" b="1" dirty="0">
              <a:solidFill>
                <a:schemeClr val="tx1"/>
              </a:solidFill>
              <a:latin typeface="Helvetica" pitchFamily="2" charset="0"/>
            </a:endParaRPr>
          </a:p>
          <a:p>
            <a:pPr marL="571500" lvl="3" indent="-571500">
              <a:buFont typeface="Arial" panose="020B0604020202020204" pitchFamily="34" charset="0"/>
              <a:buChar char="•"/>
            </a:pPr>
            <a:r>
              <a:rPr lang="en-US" sz="5400" b="1" dirty="0">
                <a:solidFill>
                  <a:srgbClr val="00B050"/>
                </a:solidFill>
                <a:effectLst/>
                <a:latin typeface="Helvetica" pitchFamily="2" charset="0"/>
              </a:rPr>
              <a:t>MPI + </a:t>
            </a:r>
            <a:r>
              <a:rPr lang="en-US" sz="5400" b="1" dirty="0">
                <a:solidFill>
                  <a:srgbClr val="00B050"/>
                </a:solidFill>
                <a:latin typeface="Helvetica" pitchFamily="2" charset="0"/>
              </a:rPr>
              <a:t>CUDA (across many GPU systems)</a:t>
            </a:r>
            <a:endParaRPr lang="en-US" sz="5400" b="1" dirty="0">
              <a:solidFill>
                <a:srgbClr val="00B050"/>
              </a:solidFill>
              <a:effectLst/>
              <a:latin typeface="Helvetica" pitchFamily="2" charset="0"/>
            </a:endParaRPr>
          </a:p>
          <a:p>
            <a:pPr marL="0" marR="0" indent="0" algn="l" defTabSz="1828800" rtl="0" fontAlgn="auto" latinLnBrk="0" hangingPunct="0">
              <a:lnSpc>
                <a:spcPct val="100000"/>
              </a:lnSpc>
              <a:spcBef>
                <a:spcPts val="0"/>
              </a:spcBef>
              <a:spcAft>
                <a:spcPts val="0"/>
              </a:spcAft>
              <a:buClrTx/>
              <a:buSzTx/>
              <a:buFontTx/>
              <a:buNone/>
              <a:tabLst/>
            </a:pPr>
            <a:r>
              <a:rPr kumimoji="0" lang="en-NO" sz="4800" b="0" i="0" u="none" strike="noStrike" cap="none" spc="0" normalizeH="0" baseline="0" dirty="0">
                <a:ln>
                  <a:noFill/>
                </a:ln>
                <a:solidFill>
                  <a:srgbClr val="000000"/>
                </a:solidFill>
                <a:effectLst/>
                <a:uFillTx/>
                <a:latin typeface="Times"/>
                <a:ea typeface="Times"/>
                <a:cs typeface="Times"/>
                <a:sym typeface="Times"/>
              </a:rPr>
              <a:t>  </a:t>
            </a:r>
          </a:p>
        </p:txBody>
      </p:sp>
    </p:spTree>
    <p:extLst>
      <p:ext uri="{BB962C8B-B14F-4D97-AF65-F5344CB8AC3E}">
        <p14:creationId xmlns:p14="http://schemas.microsoft.com/office/powerpoint/2010/main" val="2593519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67695-23D1-E932-3231-B75E91529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9C527-15DB-8378-ABFE-D429825F599E}"/>
              </a:ext>
            </a:extLst>
          </p:cNvPr>
          <p:cNvSpPr>
            <a:spLocks noGrp="1"/>
          </p:cNvSpPr>
          <p:nvPr>
            <p:ph type="title"/>
          </p:nvPr>
        </p:nvSpPr>
        <p:spPr>
          <a:xfrm>
            <a:off x="1928191" y="184152"/>
            <a:ext cx="13388009" cy="3016251"/>
          </a:xfrm>
        </p:spPr>
        <p:txBody>
          <a:bodyPr/>
          <a:lstStyle/>
          <a:p>
            <a:r>
              <a:rPr lang="en-NO" b="1" dirty="0">
                <a:latin typeface="+mn-lt"/>
              </a:rPr>
              <a:t>CUDA applications </a:t>
            </a:r>
            <a:br>
              <a:rPr lang="en-NO" b="1" dirty="0">
                <a:latin typeface="+mn-lt"/>
              </a:rPr>
            </a:br>
            <a:r>
              <a:rPr lang="en-NO" b="1" dirty="0">
                <a:latin typeface="+mn-lt"/>
              </a:rPr>
              <a:t>(</a:t>
            </a:r>
            <a:r>
              <a:rPr lang="en-NO" dirty="0">
                <a:latin typeface="+mn-lt"/>
              </a:rPr>
              <a:t>covered in CalTech course)</a:t>
            </a:r>
            <a:br>
              <a:rPr lang="en-NO" b="1" dirty="0">
                <a:latin typeface="+mn-lt"/>
              </a:rPr>
            </a:br>
            <a:endParaRPr lang="en-NO" sz="4000" b="1" dirty="0">
              <a:latin typeface="+mn-lt"/>
            </a:endParaRPr>
          </a:p>
        </p:txBody>
      </p:sp>
      <p:sp>
        <p:nvSpPr>
          <p:cNvPr id="7" name="Content Placeholder 6">
            <a:extLst>
              <a:ext uri="{FF2B5EF4-FFF2-40B4-BE49-F238E27FC236}">
                <a16:creationId xmlns:a16="http://schemas.microsoft.com/office/drawing/2014/main" id="{3F343633-10BC-C0DF-A8EA-8AF11E93C049}"/>
              </a:ext>
            </a:extLst>
          </p:cNvPr>
          <p:cNvSpPr>
            <a:spLocks noGrp="1"/>
          </p:cNvSpPr>
          <p:nvPr>
            <p:ph idx="1"/>
          </p:nvPr>
        </p:nvSpPr>
        <p:spPr>
          <a:xfrm>
            <a:off x="2146851" y="2564297"/>
            <a:ext cx="14212957" cy="10515600"/>
          </a:xfrm>
        </p:spPr>
        <p:txBody>
          <a:bodyPr/>
          <a:lstStyle/>
          <a:p>
            <a:r>
              <a:rPr lang="en-US" sz="4800" dirty="0">
                <a:solidFill>
                  <a:srgbClr val="0000FF"/>
                </a:solidFill>
                <a:effectLst/>
                <a:latin typeface="Helvetica" pitchFamily="2" charset="0"/>
              </a:rPr>
              <a:t>Solving PDEs on GPUs</a:t>
            </a:r>
          </a:p>
          <a:p>
            <a:pPr marL="0" indent="0">
              <a:buNone/>
            </a:pPr>
            <a:endParaRPr lang="en-US" sz="1000" dirty="0">
              <a:solidFill>
                <a:srgbClr val="0000FF"/>
              </a:solidFill>
              <a:effectLst/>
              <a:latin typeface="Helvetica" pitchFamily="2" charset="0"/>
            </a:endParaRPr>
          </a:p>
          <a:p>
            <a:r>
              <a:rPr lang="en-US" sz="4800" dirty="0">
                <a:solidFill>
                  <a:srgbClr val="0000FF"/>
                </a:solidFill>
                <a:effectLst/>
                <a:latin typeface="Helvetica" pitchFamily="2" charset="0"/>
              </a:rPr>
              <a:t>GPU vs CPU fluid mechanics</a:t>
            </a:r>
          </a:p>
          <a:p>
            <a:endParaRPr lang="en-US" sz="1000" dirty="0">
              <a:solidFill>
                <a:srgbClr val="0000FF"/>
              </a:solidFill>
              <a:effectLst/>
              <a:latin typeface="Helvetica" pitchFamily="2" charset="0"/>
            </a:endParaRPr>
          </a:p>
          <a:p>
            <a:r>
              <a:rPr lang="en-US" sz="4800" dirty="0">
                <a:solidFill>
                  <a:srgbClr val="0000FF"/>
                </a:solidFill>
                <a:effectLst/>
                <a:latin typeface="Helvetica" pitchFamily="2" charset="0"/>
              </a:rPr>
              <a:t>Ray Traced Quaternion fractals </a:t>
            </a:r>
            <a:r>
              <a:rPr lang="en-US" sz="4800" dirty="0">
                <a:solidFill>
                  <a:srgbClr val="000000"/>
                </a:solidFill>
                <a:effectLst/>
                <a:latin typeface="Helvetica" pitchFamily="2" charset="0"/>
              </a:rPr>
              <a:t>and </a:t>
            </a:r>
            <a:r>
              <a:rPr lang="en-US" sz="4800" dirty="0">
                <a:solidFill>
                  <a:srgbClr val="0000FF"/>
                </a:solidFill>
                <a:effectLst/>
                <a:latin typeface="Helvetica" pitchFamily="2" charset="0"/>
              </a:rPr>
              <a:t>Julia Sets</a:t>
            </a:r>
          </a:p>
          <a:p>
            <a:endParaRPr lang="en-US" sz="1000" dirty="0">
              <a:solidFill>
                <a:srgbClr val="0000FF"/>
              </a:solidFill>
              <a:effectLst/>
              <a:latin typeface="Helvetica" pitchFamily="2" charset="0"/>
            </a:endParaRPr>
          </a:p>
          <a:p>
            <a:r>
              <a:rPr lang="en-US" sz="4800" dirty="0">
                <a:solidFill>
                  <a:srgbClr val="0000FF"/>
                </a:solidFill>
                <a:effectLst/>
                <a:latin typeface="Helvetica" pitchFamily="2" charset="0"/>
              </a:rPr>
              <a:t>Deep Learning and GPUs</a:t>
            </a:r>
          </a:p>
          <a:p>
            <a:endParaRPr lang="en-US" sz="1000" dirty="0">
              <a:solidFill>
                <a:srgbClr val="0000FF"/>
              </a:solidFill>
              <a:effectLst/>
              <a:latin typeface="Helvetica" pitchFamily="2" charset="0"/>
            </a:endParaRPr>
          </a:p>
          <a:p>
            <a:r>
              <a:rPr lang="en-US" sz="4800" dirty="0">
                <a:solidFill>
                  <a:srgbClr val="0000FF"/>
                </a:solidFill>
                <a:effectLst/>
                <a:latin typeface="Helvetica" pitchFamily="2" charset="0"/>
              </a:rPr>
              <a:t>Real-Time Signal Processing with GPUs</a:t>
            </a:r>
          </a:p>
          <a:p>
            <a:endParaRPr lang="en-NO" dirty="0"/>
          </a:p>
        </p:txBody>
      </p:sp>
    </p:spTree>
    <p:extLst>
      <p:ext uri="{BB962C8B-B14F-4D97-AF65-F5344CB8AC3E}">
        <p14:creationId xmlns:p14="http://schemas.microsoft.com/office/powerpoint/2010/main" val="3158291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sldNum" sz="quarter" idx="2"/>
          </p:nvPr>
        </p:nvSpPr>
        <p:spPr>
          <a:xfrm>
            <a:off x="2488833" y="11187114"/>
            <a:ext cx="453971" cy="50782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91</a:t>
            </a:fld>
            <a:endParaRPr/>
          </a:p>
        </p:txBody>
      </p:sp>
      <p:sp>
        <p:nvSpPr>
          <p:cNvPr id="209" name="Shape 209"/>
          <p:cNvSpPr>
            <a:spLocks noGrp="1"/>
          </p:cNvSpPr>
          <p:nvPr>
            <p:ph type="title" idx="4294967295"/>
          </p:nvPr>
        </p:nvSpPr>
        <p:spPr>
          <a:xfrm>
            <a:off x="2365219" y="243185"/>
            <a:ext cx="12608081" cy="1714502"/>
          </a:xfrm>
          <a:prstGeom prst="rect">
            <a:avLst/>
          </a:prstGeom>
        </p:spPr>
        <p:txBody>
          <a:bodyPr>
            <a:normAutofit fontScale="90000"/>
          </a:bodyPr>
          <a:lstStyle/>
          <a:p>
            <a:pPr algn="ctr"/>
            <a:r>
              <a:rPr lang="nb-NO" b="1" dirty="0">
                <a:solidFill>
                  <a:schemeClr val="accent2"/>
                </a:solidFill>
              </a:rPr>
              <a:t>TDT4200 Fall 2024 Student Reference Group</a:t>
            </a:r>
            <a:endParaRPr b="1" dirty="0">
              <a:solidFill>
                <a:schemeClr val="accent2"/>
              </a:solidFill>
            </a:endParaRPr>
          </a:p>
        </p:txBody>
      </p:sp>
      <p:sp>
        <p:nvSpPr>
          <p:cNvPr id="2" name="Shape 217">
            <a:extLst>
              <a:ext uri="{FF2B5EF4-FFF2-40B4-BE49-F238E27FC236}">
                <a16:creationId xmlns:a16="http://schemas.microsoft.com/office/drawing/2014/main" id="{2FD6F5F3-30EA-E2DF-FB35-DD8A030A98D5}"/>
              </a:ext>
            </a:extLst>
          </p:cNvPr>
          <p:cNvSpPr/>
          <p:nvPr/>
        </p:nvSpPr>
        <p:spPr>
          <a:xfrm>
            <a:off x="14471328" y="13126851"/>
            <a:ext cx="3657600" cy="461663"/>
          </a:xfrm>
          <a:prstGeom prst="rect">
            <a:avLst/>
          </a:prstGeom>
          <a:ln w="25400">
            <a:miter lim="400000"/>
          </a:ln>
          <a:extLst>
            <a:ext uri="{C572A759-6A51-4108-AA02-DFA0A04FC94B}">
              <ma14:wrappingTextBoxFlag xmlns="" xmlns:ma14="http://schemas.microsoft.com/office/mac/drawingml/2011/main" val="1"/>
            </a:ext>
          </a:extLst>
        </p:spPr>
        <p:txBody>
          <a:bodyPr tIns="68579" bIns="68579">
            <a:spAutoFit/>
          </a:bodyPr>
          <a:lstStyle>
            <a:lvl1pPr algn="r">
              <a:defRPr sz="2800"/>
            </a:lvl1pPr>
          </a:lstStyle>
          <a:p>
            <a:r>
              <a:rPr lang="nb-NO" sz="2100" dirty="0"/>
              <a:t>Anne C. </a:t>
            </a:r>
            <a:r>
              <a:rPr sz="2100" dirty="0"/>
              <a:t>Elster – </a:t>
            </a:r>
            <a:r>
              <a:rPr lang="nb-NO" sz="2100" dirty="0"/>
              <a:t>2024</a:t>
            </a:r>
            <a:endParaRPr sz="2100" dirty="0"/>
          </a:p>
        </p:txBody>
      </p:sp>
      <p:sp>
        <p:nvSpPr>
          <p:cNvPr id="4" name="TextBox 3">
            <a:extLst>
              <a:ext uri="{FF2B5EF4-FFF2-40B4-BE49-F238E27FC236}">
                <a16:creationId xmlns:a16="http://schemas.microsoft.com/office/drawing/2014/main" id="{E3FB5C31-F3B5-25BC-E0EC-91E0EDD2E643}"/>
              </a:ext>
            </a:extLst>
          </p:cNvPr>
          <p:cNvSpPr txBox="1"/>
          <p:nvPr/>
        </p:nvSpPr>
        <p:spPr>
          <a:xfrm>
            <a:off x="2119229" y="1863422"/>
            <a:ext cx="13100059" cy="1200328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NO" sz="4800" b="0" i="0" u="none" strike="noStrike" cap="none" spc="0" normalizeH="0" baseline="0" dirty="0">
                <a:ln>
                  <a:noFill/>
                </a:ln>
                <a:solidFill>
                  <a:srgbClr val="000000"/>
                </a:solidFill>
                <a:effectLst/>
                <a:uFillTx/>
                <a:latin typeface="Times"/>
                <a:ea typeface="Times"/>
                <a:cs typeface="Times"/>
                <a:sym typeface="Times"/>
              </a:rPr>
              <a:t>Please contact for praise and suggestions on how we</a:t>
            </a:r>
          </a:p>
          <a:p>
            <a:pPr marL="0" marR="0" indent="0" algn="l" defTabSz="1828800" rtl="0" fontAlgn="auto" latinLnBrk="0" hangingPunct="0">
              <a:lnSpc>
                <a:spcPct val="100000"/>
              </a:lnSpc>
              <a:spcBef>
                <a:spcPts val="0"/>
              </a:spcBef>
              <a:spcAft>
                <a:spcPts val="0"/>
              </a:spcAft>
              <a:buClrTx/>
              <a:buSzTx/>
              <a:buFontTx/>
              <a:buNone/>
              <a:tabLst/>
            </a:pPr>
            <a:r>
              <a:rPr lang="en-US" dirty="0"/>
              <a:t>c</a:t>
            </a:r>
            <a:r>
              <a:rPr kumimoji="0" lang="en-US" sz="4800" b="0" i="0" u="none" strike="noStrike" cap="none" spc="0" normalizeH="0" baseline="0" dirty="0">
                <a:ln>
                  <a:noFill/>
                </a:ln>
                <a:solidFill>
                  <a:srgbClr val="000000"/>
                </a:solidFill>
                <a:effectLst/>
                <a:uFillTx/>
                <a:latin typeface="Times"/>
                <a:ea typeface="Times"/>
                <a:cs typeface="Times"/>
                <a:sym typeface="Times"/>
              </a:rPr>
              <a:t>an make this course better:</a:t>
            </a:r>
          </a:p>
          <a:p>
            <a:pPr marL="0" marR="0" indent="0" algn="l" defTabSz="1828800" rtl="0" fontAlgn="auto" latinLnBrk="0" hangingPunct="0">
              <a:lnSpc>
                <a:spcPct val="100000"/>
              </a:lnSpc>
              <a:spcBef>
                <a:spcPts val="0"/>
              </a:spcBef>
              <a:spcAft>
                <a:spcPts val="0"/>
              </a:spcAft>
              <a:buClrTx/>
              <a:buSzTx/>
              <a:buFontTx/>
              <a:buNone/>
              <a:tabLst/>
            </a:pP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Ingar Asheim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2"/>
              </a:rPr>
              <a:t>ingara@stud.ntnu.no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0" marR="0" indent="0" algn="l" defTabSz="1828800" rtl="0" fontAlgn="auto" latinLnBrk="0" hangingPunct="0">
              <a:lnSpc>
                <a:spcPct val="100000"/>
              </a:lnSpc>
              <a:spcBef>
                <a:spcPts val="0"/>
              </a:spcBef>
              <a:spcAft>
                <a:spcPts val="0"/>
              </a:spcAft>
              <a:buClrTx/>
              <a:buSzTx/>
              <a:buFontTx/>
              <a:buNone/>
              <a:tabLst/>
            </a:pP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Elin </a:t>
            </a:r>
            <a:r>
              <a:rPr kumimoji="0" lang="en-US" sz="4800" b="0" i="0" u="none" strike="noStrike" cap="none" spc="0" normalizeH="0" baseline="0" dirty="0" err="1">
                <a:ln>
                  <a:noFill/>
                </a:ln>
                <a:solidFill>
                  <a:srgbClr val="000000"/>
                </a:solidFill>
                <a:effectLst/>
                <a:uFillTx/>
                <a:latin typeface="Times"/>
                <a:ea typeface="Times"/>
                <a:cs typeface="Times"/>
                <a:sym typeface="Times"/>
              </a:rPr>
              <a:t>Skålund</a:t>
            </a:r>
            <a:r>
              <a:rPr kumimoji="0" lang="en-US" sz="4800" b="0" i="0" u="none" strike="noStrike" cap="none" spc="0" normalizeH="0" baseline="0" dirty="0">
                <a:ln>
                  <a:noFill/>
                </a:ln>
                <a:solidFill>
                  <a:srgbClr val="000000"/>
                </a:solidFill>
                <a:effectLst/>
                <a:uFillTx/>
                <a:latin typeface="Times"/>
                <a:ea typeface="Times"/>
                <a:cs typeface="Times"/>
                <a:sym typeface="Times"/>
              </a:rPr>
              <a:t> Berntsen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3"/>
              </a:rPr>
              <a:t>elinsbe@stud.ntnu.no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0" marR="0" indent="0" algn="l" defTabSz="1828800" rtl="0" fontAlgn="auto" latinLnBrk="0" hangingPunct="0">
              <a:lnSpc>
                <a:spcPct val="100000"/>
              </a:lnSpc>
              <a:spcBef>
                <a:spcPts val="0"/>
              </a:spcBef>
              <a:spcAft>
                <a:spcPts val="0"/>
              </a:spcAft>
              <a:buClrTx/>
              <a:buSzTx/>
              <a:buFontTx/>
              <a:buNone/>
              <a:tabLst/>
            </a:pPr>
            <a:r>
              <a:rPr lang="en-US" dirty="0"/>
              <a:t>Hanne Marie </a:t>
            </a:r>
            <a:r>
              <a:rPr lang="en-US" dirty="0" err="1"/>
              <a:t>Haakaas</a:t>
            </a:r>
            <a:r>
              <a:rPr lang="en-US" dirty="0"/>
              <a:t> – </a:t>
            </a:r>
            <a:r>
              <a:rPr lang="en-US" dirty="0">
                <a:hlinkClick r:id="rId4"/>
              </a:rPr>
              <a:t>hannamhaa@stud.ntnu.no</a:t>
            </a: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Suzanne </a:t>
            </a:r>
            <a:r>
              <a:rPr kumimoji="0" lang="en-US" sz="4800" b="0" i="0" u="none" strike="noStrike" cap="none" spc="0" normalizeH="0" baseline="0" dirty="0" err="1">
                <a:ln>
                  <a:noFill/>
                </a:ln>
                <a:solidFill>
                  <a:srgbClr val="000000"/>
                </a:solidFill>
                <a:effectLst/>
                <a:uFillTx/>
                <a:latin typeface="Times"/>
                <a:ea typeface="Times"/>
                <a:cs typeface="Times"/>
                <a:sym typeface="Times"/>
              </a:rPr>
              <a:t>Maduga</a:t>
            </a:r>
            <a:r>
              <a:rPr kumimoji="0" lang="en-US" sz="4800" b="0" i="0" u="none" strike="noStrike" cap="none" spc="0" normalizeH="0" baseline="0" dirty="0">
                <a:ln>
                  <a:noFill/>
                </a:ln>
                <a:solidFill>
                  <a:srgbClr val="000000"/>
                </a:solidFill>
                <a:effectLst/>
                <a:uFillTx/>
                <a:latin typeface="Times"/>
                <a:ea typeface="Times"/>
                <a:cs typeface="Times"/>
                <a:sym typeface="Times"/>
              </a:rPr>
              <a:t> – </a:t>
            </a:r>
            <a:r>
              <a:rPr kumimoji="0" lang="en-US" sz="4800" b="0" i="0" u="none" strike="noStrike" cap="none" spc="0" normalizeH="0" baseline="0" dirty="0">
                <a:ln>
                  <a:noFill/>
                </a:ln>
                <a:solidFill>
                  <a:srgbClr val="000000"/>
                </a:solidFill>
                <a:effectLst/>
                <a:uFillTx/>
                <a:latin typeface="Times"/>
                <a:ea typeface="Times"/>
                <a:cs typeface="Times"/>
                <a:sym typeface="Times"/>
                <a:hlinkClick r:id="rId5"/>
              </a:rPr>
              <a:t>suzannm@stud.ntnu.no</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0" marR="0" indent="0" algn="l" defTabSz="1828800" rtl="0" fontAlgn="auto" latinLnBrk="0" hangingPunct="0">
              <a:lnSpc>
                <a:spcPct val="100000"/>
              </a:lnSpc>
              <a:spcBef>
                <a:spcPts val="0"/>
              </a:spcBef>
              <a:spcAft>
                <a:spcPts val="0"/>
              </a:spcAft>
              <a:buClrTx/>
              <a:buSzTx/>
              <a:buFontTx/>
              <a:buNone/>
              <a:tabLst/>
            </a:pP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Simo</a:t>
            </a:r>
            <a:r>
              <a:rPr lang="en-US" dirty="0"/>
              <a:t>ne </a:t>
            </a:r>
            <a:r>
              <a:rPr lang="en-US" dirty="0" err="1"/>
              <a:t>Deidier</a:t>
            </a:r>
            <a:r>
              <a:rPr lang="en-US" dirty="0"/>
              <a:t> – </a:t>
            </a:r>
            <a:r>
              <a:rPr lang="en-US" dirty="0">
                <a:hlinkClick r:id="rId6"/>
              </a:rPr>
              <a:t>simondei@stud.ntnu.no</a:t>
            </a: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Da</a:t>
            </a:r>
            <a:r>
              <a:rPr lang="en-US" dirty="0"/>
              <a:t>vide Esposito – </a:t>
            </a:r>
            <a:r>
              <a:rPr lang="en-US" dirty="0">
                <a:hlinkClick r:id="rId7"/>
              </a:rPr>
              <a:t>davidees@stud.ntnu.no</a:t>
            </a: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Diego Velasc</a:t>
            </a:r>
            <a:r>
              <a:rPr lang="en-US" dirty="0"/>
              <a:t>o – </a:t>
            </a:r>
            <a:r>
              <a:rPr lang="en-US" dirty="0">
                <a:hlinkClick r:id="rId8"/>
              </a:rPr>
              <a:t>diegove@stud.ntnu.no</a:t>
            </a:r>
            <a:endParaRPr lang="en-US" dirty="0"/>
          </a:p>
          <a:p>
            <a:pPr marL="0" marR="0" indent="0" algn="l" defTabSz="18288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Times"/>
                <a:ea typeface="Times"/>
                <a:cs typeface="Times"/>
                <a:sym typeface="Times"/>
              </a:rPr>
              <a:t>???</a:t>
            </a:r>
          </a:p>
          <a:p>
            <a:pPr marL="0" marR="0" indent="0" algn="l" defTabSz="1828800" rtl="0" fontAlgn="auto" latinLnBrk="0" hangingPunct="0">
              <a:lnSpc>
                <a:spcPct val="100000"/>
              </a:lnSpc>
              <a:spcBef>
                <a:spcPts val="0"/>
              </a:spcBef>
              <a:spcAft>
                <a:spcPts val="0"/>
              </a:spcAft>
              <a:buClrTx/>
              <a:buSzTx/>
              <a:buFontTx/>
              <a:buNone/>
              <a:tabLst/>
            </a:pPr>
            <a:r>
              <a:rPr lang="en-US" dirty="0"/>
              <a:t>???</a:t>
            </a:r>
            <a:endParaRPr kumimoji="0" lang="en-US" sz="4800" b="0" i="0" u="none" strike="noStrike" cap="none" spc="0" normalizeH="0" baseline="0" dirty="0">
              <a:ln>
                <a:noFill/>
              </a:ln>
              <a:solidFill>
                <a:srgbClr val="000000"/>
              </a:solidFill>
              <a:effectLst/>
              <a:uFillTx/>
              <a:latin typeface="Times"/>
              <a:ea typeface="Times"/>
              <a:cs typeface="Times"/>
              <a:sym typeface="Times"/>
            </a:endParaRPr>
          </a:p>
          <a:p>
            <a:pPr marL="0" marR="0" indent="0" algn="l" defTabSz="1828800" rtl="0" fontAlgn="auto" latinLnBrk="0" hangingPunct="0">
              <a:lnSpc>
                <a:spcPct val="100000"/>
              </a:lnSpc>
              <a:spcBef>
                <a:spcPts val="0"/>
              </a:spcBef>
              <a:spcAft>
                <a:spcPts val="0"/>
              </a:spcAft>
              <a:buClrTx/>
              <a:buSzTx/>
              <a:buFontTx/>
              <a:buNone/>
              <a:tabLst/>
            </a:pPr>
            <a:endParaRPr lang="en-US" dirty="0"/>
          </a:p>
          <a:p>
            <a:pPr marL="0" marR="0" indent="0" algn="l" defTabSz="1828800" rtl="0" fontAlgn="auto" latinLnBrk="0" hangingPunct="0">
              <a:lnSpc>
                <a:spcPct val="100000"/>
              </a:lnSpc>
              <a:spcBef>
                <a:spcPts val="0"/>
              </a:spcBef>
              <a:spcAft>
                <a:spcPts val="0"/>
              </a:spcAft>
              <a:buClrTx/>
              <a:buSzTx/>
              <a:buFontTx/>
              <a:buNone/>
              <a:tabLst/>
            </a:pPr>
            <a:endParaRPr kumimoji="0" lang="en-NO" sz="4800" b="0" i="0" u="none" strike="noStrike" cap="none" spc="0" normalizeH="0" baseline="0" dirty="0">
              <a:ln>
                <a:noFill/>
              </a:ln>
              <a:solidFill>
                <a:srgbClr val="000000"/>
              </a:solidFill>
              <a:effectLst/>
              <a:uFillTx/>
              <a:latin typeface="Times"/>
              <a:ea typeface="Times"/>
              <a:cs typeface="Times"/>
              <a:sym typeface="Times"/>
            </a:endParaRPr>
          </a:p>
        </p:txBody>
      </p:sp>
    </p:spTree>
    <p:extLst>
      <p:ext uri="{BB962C8B-B14F-4D97-AF65-F5344CB8AC3E}">
        <p14:creationId xmlns:p14="http://schemas.microsoft.com/office/powerpoint/2010/main" val="394678748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sldNum" sz="quarter" idx="2"/>
          </p:nvPr>
        </p:nvSpPr>
        <p:spPr>
          <a:xfrm>
            <a:off x="2488833" y="11187114"/>
            <a:ext cx="453971" cy="50782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92</a:t>
            </a:fld>
            <a:endParaRPr/>
          </a:p>
        </p:txBody>
      </p:sp>
      <p:sp>
        <p:nvSpPr>
          <p:cNvPr id="209" name="Shape 209"/>
          <p:cNvSpPr>
            <a:spLocks noGrp="1"/>
          </p:cNvSpPr>
          <p:nvPr>
            <p:ph type="title" idx="4294967295"/>
          </p:nvPr>
        </p:nvSpPr>
        <p:spPr>
          <a:xfrm>
            <a:off x="2365219" y="243185"/>
            <a:ext cx="12608081" cy="1714502"/>
          </a:xfrm>
          <a:prstGeom prst="rect">
            <a:avLst/>
          </a:prstGeom>
        </p:spPr>
        <p:txBody>
          <a:bodyPr>
            <a:normAutofit/>
          </a:bodyPr>
          <a:lstStyle/>
          <a:p>
            <a:pPr algn="ctr"/>
            <a:r>
              <a:rPr lang="nb-NO" b="1" dirty="0" err="1">
                <a:solidFill>
                  <a:schemeClr val="accent2"/>
                </a:solidFill>
              </a:rPr>
              <a:t>Parallel</a:t>
            </a:r>
            <a:r>
              <a:rPr lang="nb-NO" b="1" dirty="0">
                <a:solidFill>
                  <a:schemeClr val="accent2"/>
                </a:solidFill>
              </a:rPr>
              <a:t> Computing is Fun!           </a:t>
            </a:r>
            <a:endParaRPr b="1" dirty="0">
              <a:solidFill>
                <a:schemeClr val="accent2"/>
              </a:solidFill>
            </a:endParaRPr>
          </a:p>
        </p:txBody>
      </p:sp>
      <p:pic>
        <p:nvPicPr>
          <p:cNvPr id="3" name="Picture 2">
            <a:extLst>
              <a:ext uri="{FF2B5EF4-FFF2-40B4-BE49-F238E27FC236}">
                <a16:creationId xmlns:a16="http://schemas.microsoft.com/office/drawing/2014/main" id="{2F2820D1-3B29-9A41-87B2-E4971811289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5219" y="2021057"/>
            <a:ext cx="14055841" cy="10029429"/>
          </a:xfrm>
          <a:prstGeom prst="rect">
            <a:avLst/>
          </a:prstGeom>
        </p:spPr>
      </p:pic>
      <p:sp>
        <p:nvSpPr>
          <p:cNvPr id="2" name="Shape 217">
            <a:extLst>
              <a:ext uri="{FF2B5EF4-FFF2-40B4-BE49-F238E27FC236}">
                <a16:creationId xmlns:a16="http://schemas.microsoft.com/office/drawing/2014/main" id="{2FD6F5F3-30EA-E2DF-FB35-DD8A030A98D5}"/>
              </a:ext>
            </a:extLst>
          </p:cNvPr>
          <p:cNvSpPr/>
          <p:nvPr/>
        </p:nvSpPr>
        <p:spPr>
          <a:xfrm>
            <a:off x="14471328" y="13126851"/>
            <a:ext cx="3657600" cy="461663"/>
          </a:xfrm>
          <a:prstGeom prst="rect">
            <a:avLst/>
          </a:prstGeom>
          <a:ln w="25400">
            <a:miter lim="400000"/>
          </a:ln>
          <a:extLst>
            <a:ext uri="{C572A759-6A51-4108-AA02-DFA0A04FC94B}">
              <ma14:wrappingTextBoxFlag xmlns:ma14="http://schemas.microsoft.com/office/mac/drawingml/2011/main" xmlns="" val="1"/>
            </a:ext>
          </a:extLst>
        </p:spPr>
        <p:txBody>
          <a:bodyPr tIns="68579" bIns="68579">
            <a:spAutoFit/>
          </a:bodyPr>
          <a:lstStyle>
            <a:lvl1pPr algn="r">
              <a:defRPr sz="2800"/>
            </a:lvl1pPr>
          </a:lstStyle>
          <a:p>
            <a:r>
              <a:rPr lang="nb-NO" sz="2100" dirty="0"/>
              <a:t>Anne C. </a:t>
            </a:r>
            <a:r>
              <a:rPr sz="2100" dirty="0"/>
              <a:t>Elster – </a:t>
            </a:r>
            <a:r>
              <a:rPr lang="nb-NO" sz="2100" dirty="0"/>
              <a:t>2024</a:t>
            </a:r>
            <a:endParaRPr sz="2100" dirty="0"/>
          </a:p>
        </p:txBody>
      </p:sp>
    </p:spTree>
    <p:extLst>
      <p:ext uri="{BB962C8B-B14F-4D97-AF65-F5344CB8AC3E}">
        <p14:creationId xmlns:p14="http://schemas.microsoft.com/office/powerpoint/2010/main" val="3105930842"/>
      </p:ext>
    </p:extLst>
  </p:cSld>
  <p:clrMapOvr>
    <a:masterClrMapping/>
  </p:clrMapOvr>
  <p:transition spd="med"/>
</p:sld>
</file>

<file path=ppt/theme/theme1.xml><?xml version="1.0" encoding="utf-8"?>
<a:theme xmlns:a="http://schemas.openxmlformats.org/drawingml/2006/main" name="1_Liggende mal Times">
  <a:themeElements>
    <a:clrScheme name="1_Liggende mal Times">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1_Liggende mal Times">
      <a:majorFont>
        <a:latin typeface="Helvetica"/>
        <a:ea typeface="Helvetica"/>
        <a:cs typeface="Helvetica"/>
      </a:majorFont>
      <a:minorFont>
        <a:latin typeface="Arial"/>
        <a:ea typeface="Arial"/>
        <a:cs typeface="Arial"/>
      </a:minorFont>
    </a:fontScheme>
    <a:fmtScheme name="1_Liggende mal Tim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Liggende mal Times">
  <a:themeElements>
    <a:clrScheme name="1_Liggende mal Times">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1_Liggende mal Times">
      <a:majorFont>
        <a:latin typeface="Helvetica"/>
        <a:ea typeface="Helvetica"/>
        <a:cs typeface="Helvetica"/>
      </a:majorFont>
      <a:minorFont>
        <a:latin typeface="Arial"/>
        <a:ea typeface="Arial"/>
        <a:cs typeface="Arial"/>
      </a:minorFont>
    </a:fontScheme>
    <a:fmtScheme name="1_Liggende mal Tim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17824</TotalTime>
  <Words>6623</Words>
  <Application>Microsoft Macintosh PowerPoint</Application>
  <PresentationFormat>Custom</PresentationFormat>
  <Paragraphs>822</Paragraphs>
  <Slides>92</Slides>
  <Notes>64</Notes>
  <HiddenSlides>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92</vt:i4>
      </vt:variant>
    </vt:vector>
  </HeadingPairs>
  <TitlesOfParts>
    <vt:vector size="106" baseType="lpstr">
      <vt:lpstr>Aptos</vt:lpstr>
      <vt:lpstr>Aptos Display</vt:lpstr>
      <vt:lpstr>Arial</vt:lpstr>
      <vt:lpstr>Calibri</vt:lpstr>
      <vt:lpstr>Calibri Light</vt:lpstr>
      <vt:lpstr>Consolas</vt:lpstr>
      <vt:lpstr>Helvetica</vt:lpstr>
      <vt:lpstr>sans-serif</vt:lpstr>
      <vt:lpstr>serif</vt:lpstr>
      <vt:lpstr>Times</vt:lpstr>
      <vt:lpstr>Wingdings</vt:lpstr>
      <vt:lpstr>1_Liggende mal Times</vt:lpstr>
      <vt:lpstr>Custom Design</vt:lpstr>
      <vt:lpstr>1_Custom Design</vt:lpstr>
      <vt:lpstr>TDT 4200 Fall 2024  Parallel Computing  CUDA Intro lect 2-3 (based on CalTech Lect 2-4 – spring 2024) </vt:lpstr>
      <vt:lpstr>TDT4200 Fall 2024 Student Reference Group</vt:lpstr>
      <vt:lpstr>TDT4200 F2024 Course Information  – See also https://www.ntnu.edu/studies/courses/TDT4200/</vt:lpstr>
      <vt:lpstr>Outline</vt:lpstr>
      <vt:lpstr>CUDA Book by Hwu, Kirk &amp; Haji, 4th edition (2022):  Chapters 1-8 preview online!</vt:lpstr>
      <vt:lpstr>CUDA Book 4th Edition (2022):  Chapters 1-8 preview online!</vt:lpstr>
      <vt:lpstr>CUDA Book by Kirk 3rd edition (v2017) – available online http://gpu.di.unimi.it/books/PMPP-3rd-Edition.pdf!</vt:lpstr>
      <vt:lpstr>CUDA Book by Elster &amp; Khan v2014-draft:   May update – provided on BlackBoard later this week</vt:lpstr>
      <vt:lpstr>GPU Programming   </vt:lpstr>
      <vt:lpstr>CUDA program – step by step – very similar to PS4!!</vt:lpstr>
      <vt:lpstr>Slides based on CalTech CS 179: GPU Computing</vt:lpstr>
      <vt:lpstr>Last time we discussed:</vt:lpstr>
      <vt:lpstr>A Few GPU Keywords to Remember… </vt:lpstr>
      <vt:lpstr>More GPU Keywords … </vt:lpstr>
      <vt:lpstr>NVCC and gcc / G++</vt:lpstr>
      <vt:lpstr>PowerPoint Presentation</vt:lpstr>
      <vt:lpstr>PowerPoint Presentation</vt:lpstr>
      <vt:lpstr>PowerPoint Presentation</vt:lpstr>
      <vt:lpstr>PowerPoint Presentation</vt:lpstr>
      <vt:lpstr>CUDA Memory Organization</vt:lpstr>
      <vt:lpstr>Block and Grid Dimensions</vt:lpstr>
      <vt:lpstr>Dim3</vt:lpstr>
      <vt:lpstr>Grid/Block/Thread Visualized</vt:lpstr>
      <vt:lpstr>CUDA Kernel – indexing Thread Hierarchy (based on Bart VB slides)</vt:lpstr>
      <vt:lpstr>CUDA Kernel – indexing Thread Hierarchy (based on Bart VB slides)</vt:lpstr>
      <vt:lpstr>Single Instruction, Multiple Data (SIMD)</vt:lpstr>
      <vt:lpstr>SIMD continued</vt:lpstr>
      <vt:lpstr>SIMT (Single Instruction, Multiple Thread) Architecture </vt:lpstr>
      <vt:lpstr>Thread blocks and Warps – Questions?</vt:lpstr>
      <vt:lpstr>Important CUDA Hardware Keywords! </vt:lpstr>
      <vt:lpstr>What a modern GPU looks like</vt:lpstr>
      <vt:lpstr>Inside a GPU</vt:lpstr>
      <vt:lpstr>Inside a GPU </vt:lpstr>
      <vt:lpstr>Inside a GPU </vt:lpstr>
      <vt:lpstr>Inside a GPU </vt:lpstr>
      <vt:lpstr>Inside a GPU </vt:lpstr>
      <vt:lpstr>Inside a GPU (fun hardware info)</vt:lpstr>
      <vt:lpstr>Streaming Multiprocessor</vt:lpstr>
      <vt:lpstr>CUDA Kernel – indexing Thread Hierarchy (based on Bart VB slides)</vt:lpstr>
      <vt:lpstr>PowerPoint Presentation</vt:lpstr>
      <vt:lpstr>PowerPoint Presentation</vt:lpstr>
      <vt:lpstr>PowerPoint Presentation</vt:lpstr>
      <vt:lpstr>Questions for hardware?</vt:lpstr>
      <vt:lpstr>PowerPoint Presentation</vt:lpstr>
      <vt:lpstr>PowerPoint Presentation</vt:lpstr>
      <vt:lpstr>PowerPoint Presentation</vt:lpstr>
      <vt:lpstr>Next Class...</vt:lpstr>
      <vt:lpstr>From CalTech CS 179: GPU Programming</vt:lpstr>
      <vt:lpstr>Last time</vt:lpstr>
      <vt:lpstr>OUTLINE</vt:lpstr>
      <vt:lpstr>Some Key Terms re. memory:</vt:lpstr>
      <vt:lpstr>Latency &amp; Throughput, Properties</vt:lpstr>
      <vt:lpstr>Compute &amp; IO Throughput</vt:lpstr>
      <vt:lpstr>Cache</vt:lpstr>
      <vt:lpstr>GPU Memory Breakdown</vt:lpstr>
      <vt:lpstr>Part 1: Regs, Local, Share &amp; Global Memory</vt:lpstr>
      <vt:lpstr>PowerPoint Presentation</vt:lpstr>
      <vt:lpstr>Global Memory</vt:lpstr>
      <vt:lpstr>PowerPoint Presentation</vt:lpstr>
      <vt:lpstr>Accessing global memory efficiently</vt:lpstr>
      <vt:lpstr>Memory Coalescing</vt:lpstr>
      <vt:lpstr>PowerPoint Presentation</vt:lpstr>
      <vt:lpstr>PowerPoint Presentation</vt:lpstr>
      <vt:lpstr>Shared Memory</vt:lpstr>
      <vt:lpstr>Shared memory syntax</vt:lpstr>
      <vt:lpstr>A shared memory application</vt:lpstr>
      <vt:lpstr>Computational Intensity</vt:lpstr>
      <vt:lpstr>A common pattern in kernels</vt:lpstr>
      <vt:lpstr>Bank Conflicts</vt:lpstr>
      <vt:lpstr>PowerPoint Presentation</vt:lpstr>
      <vt:lpstr>Bank conflicts and strides</vt:lpstr>
      <vt:lpstr>Padding to avoid bank conflicts</vt:lpstr>
      <vt:lpstr>Registers</vt:lpstr>
      <vt:lpstr>Local Memory</vt:lpstr>
      <vt:lpstr>Register spilling example</vt:lpstr>
      <vt:lpstr>Register spilling example</vt:lpstr>
      <vt:lpstr>Questions?</vt:lpstr>
      <vt:lpstr>Part 2</vt:lpstr>
      <vt:lpstr>L1 Cache</vt:lpstr>
      <vt:lpstr>L2 cache</vt:lpstr>
      <vt:lpstr>L3 Cache</vt:lpstr>
      <vt:lpstr>Constant Memory</vt:lpstr>
      <vt:lpstr>Constant Cache</vt:lpstr>
      <vt:lpstr>Constant memory syntax</vt:lpstr>
      <vt:lpstr>Texture Memory</vt:lpstr>
      <vt:lpstr>Texture Memory</vt:lpstr>
      <vt:lpstr>Read-Only Cache (CC 3.5+)</vt:lpstr>
      <vt:lpstr>Questions?</vt:lpstr>
      <vt:lpstr>Next time.... </vt:lpstr>
      <vt:lpstr>CUDA applications  (covered in CalTech course) </vt:lpstr>
      <vt:lpstr>TDT4200 Fall 2024 Student Reference Group</vt:lpstr>
      <vt:lpstr>Parallel Computing is Fun!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Supercomputing &amp; AI: Impact and Opportunities</dc:title>
  <dc:creator>elster</dc:creator>
  <cp:lastModifiedBy>Anne C. Elster</cp:lastModifiedBy>
  <cp:revision>162</cp:revision>
  <dcterms:modified xsi:type="dcterms:W3CDTF">2024-10-15T07:40:30Z</dcterms:modified>
</cp:coreProperties>
</file>